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4"/>
  </p:notesMasterIdLst>
  <p:sldIdLst>
    <p:sldId id="277" r:id="rId2"/>
    <p:sldId id="256" r:id="rId3"/>
    <p:sldId id="260" r:id="rId4"/>
    <p:sldId id="257" r:id="rId5"/>
    <p:sldId id="258" r:id="rId6"/>
    <p:sldId id="259" r:id="rId7"/>
    <p:sldId id="261" r:id="rId8"/>
    <p:sldId id="262" r:id="rId9"/>
    <p:sldId id="263" r:id="rId10"/>
    <p:sldId id="264" r:id="rId11"/>
    <p:sldId id="265" r:id="rId12"/>
    <p:sldId id="266" r:id="rId13"/>
    <p:sldId id="271" r:id="rId14"/>
    <p:sldId id="268" r:id="rId15"/>
    <p:sldId id="269" r:id="rId16"/>
    <p:sldId id="270" r:id="rId17"/>
    <p:sldId id="272" r:id="rId18"/>
    <p:sldId id="274" r:id="rId19"/>
    <p:sldId id="275" r:id="rId20"/>
    <p:sldId id="273" r:id="rId21"/>
    <p:sldId id="276"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14366" autoAdjust="0"/>
    <p:restoredTop sz="94660"/>
  </p:normalViewPr>
  <p:slideViewPr>
    <p:cSldViewPr>
      <p:cViewPr varScale="1">
        <p:scale>
          <a:sx n="75" d="100"/>
          <a:sy n="75" d="100"/>
        </p:scale>
        <p:origin x="-74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BAFF1C-24DD-4714-8B7D-412B3DC48896}" type="datetimeFigureOut">
              <a:rPr lang="en-US" smtClean="0"/>
              <a:pPr/>
              <a:t>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48CF4D-C996-41D1-B174-642DC62F020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48CF4D-C996-41D1-B174-642DC62F020A}"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2A02B1-BF6F-4A8B-87AE-972481F5BBC7}"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9BC93-E775-4B69-8BF3-DE78E562B98C}" type="slidenum">
              <a:rPr lang="en-US" smtClean="0"/>
              <a:pPr/>
              <a:t>‹#›</a:t>
            </a:fld>
            <a:endParaRPr lang="en-US"/>
          </a:p>
        </p:txBody>
      </p:sp>
    </p:spTree>
  </p:cSld>
  <p:clrMapOvr>
    <a:masterClrMapping/>
  </p:clrMapOvr>
  <p:transition spd="slow">
    <p:pull dir="ld"/>
    <p:sndAc>
      <p:stSnd>
        <p:snd r:embed="rId1" name="click.wav" builtIn="1"/>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A02B1-BF6F-4A8B-87AE-972481F5BBC7}"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9BC93-E775-4B69-8BF3-DE78E562B98C}" type="slidenum">
              <a:rPr lang="en-US" smtClean="0"/>
              <a:pPr/>
              <a:t>‹#›</a:t>
            </a:fld>
            <a:endParaRPr lang="en-US"/>
          </a:p>
        </p:txBody>
      </p:sp>
    </p:spTree>
  </p:cSld>
  <p:clrMapOvr>
    <a:masterClrMapping/>
  </p:clrMapOvr>
  <p:transition spd="slow">
    <p:pull dir="ld"/>
    <p:sndAc>
      <p:stSnd>
        <p:snd r:embed="rId1" name="click.wav" builtIn="1"/>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A02B1-BF6F-4A8B-87AE-972481F5BBC7}"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9BC93-E775-4B69-8BF3-DE78E562B98C}" type="slidenum">
              <a:rPr lang="en-US" smtClean="0"/>
              <a:pPr/>
              <a:t>‹#›</a:t>
            </a:fld>
            <a:endParaRPr lang="en-US"/>
          </a:p>
        </p:txBody>
      </p:sp>
    </p:spTree>
  </p:cSld>
  <p:clrMapOvr>
    <a:masterClrMapping/>
  </p:clrMapOvr>
  <p:transition spd="slow">
    <p:pull dir="ld"/>
    <p:sndAc>
      <p:stSnd>
        <p:snd r:embed="rId1" name="click.wav" builtIn="1"/>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A02B1-BF6F-4A8B-87AE-972481F5BBC7}"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9BC93-E775-4B69-8BF3-DE78E562B98C}" type="slidenum">
              <a:rPr lang="en-US" smtClean="0"/>
              <a:pPr/>
              <a:t>‹#›</a:t>
            </a:fld>
            <a:endParaRPr lang="en-US"/>
          </a:p>
        </p:txBody>
      </p:sp>
    </p:spTree>
  </p:cSld>
  <p:clrMapOvr>
    <a:masterClrMapping/>
  </p:clrMapOvr>
  <p:transition spd="slow">
    <p:pull dir="ld"/>
    <p:sndAc>
      <p:stSnd>
        <p:snd r:embed="rId1" name="click.wav" builtIn="1"/>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2A02B1-BF6F-4A8B-87AE-972481F5BBC7}"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9BC93-E775-4B69-8BF3-DE78E562B98C}" type="slidenum">
              <a:rPr lang="en-US" smtClean="0"/>
              <a:pPr/>
              <a:t>‹#›</a:t>
            </a:fld>
            <a:endParaRPr lang="en-US"/>
          </a:p>
        </p:txBody>
      </p:sp>
    </p:spTree>
  </p:cSld>
  <p:clrMapOvr>
    <a:masterClrMapping/>
  </p:clrMapOvr>
  <p:transition spd="slow">
    <p:pull dir="ld"/>
    <p:sndAc>
      <p:stSnd>
        <p:snd r:embed="rId1" name="click.wav" builtIn="1"/>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2A02B1-BF6F-4A8B-87AE-972481F5BBC7}" type="datetimeFigureOut">
              <a:rPr lang="en-US" smtClean="0"/>
              <a:pPr/>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9BC93-E775-4B69-8BF3-DE78E562B98C}" type="slidenum">
              <a:rPr lang="en-US" smtClean="0"/>
              <a:pPr/>
              <a:t>‹#›</a:t>
            </a:fld>
            <a:endParaRPr lang="en-US"/>
          </a:p>
        </p:txBody>
      </p:sp>
    </p:spTree>
  </p:cSld>
  <p:clrMapOvr>
    <a:masterClrMapping/>
  </p:clrMapOvr>
  <p:transition spd="slow">
    <p:pull dir="ld"/>
    <p:sndAc>
      <p:stSnd>
        <p:snd r:embed="rId1" name="click.wav" builtIn="1"/>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2A02B1-BF6F-4A8B-87AE-972481F5BBC7}" type="datetimeFigureOut">
              <a:rPr lang="en-US" smtClean="0"/>
              <a:pPr/>
              <a:t>11/7/2012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79BC93-E775-4B69-8BF3-DE78E562B98C}" type="slidenum">
              <a:rPr lang="en-US" smtClean="0"/>
              <a:pPr/>
              <a:t>‹#›</a:t>
            </a:fld>
            <a:endParaRPr lang="en-US"/>
          </a:p>
        </p:txBody>
      </p:sp>
    </p:spTree>
  </p:cSld>
  <p:clrMapOvr>
    <a:masterClrMapping/>
  </p:clrMapOvr>
  <p:transition spd="slow">
    <p:pull dir="ld"/>
    <p:sndAc>
      <p:stSnd>
        <p:snd r:embed="rId1" name="click.wav" builtIn="1"/>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2A02B1-BF6F-4A8B-87AE-972481F5BBC7}" type="datetimeFigureOut">
              <a:rPr lang="en-US" smtClean="0"/>
              <a:pPr/>
              <a:t>11/7/2012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79BC93-E775-4B69-8BF3-DE78E562B98C}" type="slidenum">
              <a:rPr lang="en-US" smtClean="0"/>
              <a:pPr/>
              <a:t>‹#›</a:t>
            </a:fld>
            <a:endParaRPr lang="en-US"/>
          </a:p>
        </p:txBody>
      </p:sp>
    </p:spTree>
  </p:cSld>
  <p:clrMapOvr>
    <a:masterClrMapping/>
  </p:clrMapOvr>
  <p:transition spd="slow">
    <p:pull dir="ld"/>
    <p:sndAc>
      <p:stSnd>
        <p:snd r:embed="rId1" name="click.wav" builtIn="1"/>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A02B1-BF6F-4A8B-87AE-972481F5BBC7}" type="datetimeFigureOut">
              <a:rPr lang="en-US" smtClean="0"/>
              <a:pPr/>
              <a:t>11/7/2012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79BC93-E775-4B69-8BF3-DE78E562B98C}" type="slidenum">
              <a:rPr lang="en-US" smtClean="0"/>
              <a:pPr/>
              <a:t>‹#›</a:t>
            </a:fld>
            <a:endParaRPr lang="en-US"/>
          </a:p>
        </p:txBody>
      </p:sp>
    </p:spTree>
  </p:cSld>
  <p:clrMapOvr>
    <a:masterClrMapping/>
  </p:clrMapOvr>
  <p:transition spd="slow">
    <p:pull dir="ld"/>
    <p:sndAc>
      <p:stSnd>
        <p:snd r:embed="rId1" name="click.wav" builtIn="1"/>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2A02B1-BF6F-4A8B-87AE-972481F5BBC7}" type="datetimeFigureOut">
              <a:rPr lang="en-US" smtClean="0"/>
              <a:pPr/>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9BC93-E775-4B69-8BF3-DE78E562B98C}" type="slidenum">
              <a:rPr lang="en-US" smtClean="0"/>
              <a:pPr/>
              <a:t>‹#›</a:t>
            </a:fld>
            <a:endParaRPr lang="en-US"/>
          </a:p>
        </p:txBody>
      </p:sp>
    </p:spTree>
  </p:cSld>
  <p:clrMapOvr>
    <a:masterClrMapping/>
  </p:clrMapOvr>
  <p:transition spd="slow">
    <p:pull dir="ld"/>
    <p:sndAc>
      <p:stSnd>
        <p:snd r:embed="rId1" name="click.wav" builtIn="1"/>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2A02B1-BF6F-4A8B-87AE-972481F5BBC7}" type="datetimeFigureOut">
              <a:rPr lang="en-US" smtClean="0"/>
              <a:pPr/>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9BC93-E775-4B69-8BF3-DE78E562B98C}" type="slidenum">
              <a:rPr lang="en-US" smtClean="0"/>
              <a:pPr/>
              <a:t>‹#›</a:t>
            </a:fld>
            <a:endParaRPr lang="en-US"/>
          </a:p>
        </p:txBody>
      </p:sp>
    </p:spTree>
  </p:cSld>
  <p:clrMapOvr>
    <a:masterClrMapping/>
  </p:clrMapOvr>
  <p:transition spd="slow">
    <p:pull dir="ld"/>
    <p:sndAc>
      <p:stSnd>
        <p:snd r:embed="rId1" name="click.wav" builtIn="1"/>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A02B1-BF6F-4A8B-87AE-972481F5BBC7}" type="datetimeFigureOut">
              <a:rPr lang="en-US" smtClean="0"/>
              <a:pPr/>
              <a:t>11/7/2012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79BC93-E775-4B69-8BF3-DE78E562B9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spd="slow">
    <p:pull dir="ld"/>
    <p:sndAc>
      <p:stSnd>
        <p:snd r:embed="rId13" name="click.wav" builtIn="1"/>
      </p:stSnd>
    </p:sndAc>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hyperlink" Target="http://en.wikipedia.org/wiki/File:ThreePhaseElectricityMeter.jp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hyperlink" Target="http://en.wikipedia.org/wiki/File:Hydro_Quebec_meter_solid_state.jpg" TargetMode="External"/><Relationship Id="rId5" Type="http://schemas.openxmlformats.org/officeDocument/2006/relationships/image" Target="../media/image4.jpeg"/><Relationship Id="rId4" Type="http://schemas.openxmlformats.org/officeDocument/2006/relationships/hyperlink" Target="http://en.wikipedia.org/wiki/File:Hydro_quebec_meter.JP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en.wikipedia.org/wiki/File:ElectricityMeterMechanism.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1295400" y="1295400"/>
            <a:ext cx="6096000" cy="4154984"/>
          </a:xfrm>
          <a:prstGeom prst="rect">
            <a:avLst/>
          </a:prstGeom>
          <a:ln>
            <a:noFill/>
          </a:ln>
        </p:spPr>
        <p:txBody>
          <a:bodyPr wrap="square">
            <a:spAutoFit/>
          </a:bodyPr>
          <a:lstStyle/>
          <a:p>
            <a:r>
              <a:rPr lang="en-US" sz="2400" b="1" dirty="0" smtClean="0">
                <a:solidFill>
                  <a:schemeClr val="tx2">
                    <a:lumMod val="50000"/>
                  </a:schemeClr>
                </a:solidFill>
                <a:effectLst>
                  <a:outerShdw blurRad="38100" dist="38100" dir="2700000" algn="tl">
                    <a:srgbClr val="000000">
                      <a:alpha val="43137"/>
                    </a:srgbClr>
                  </a:outerShdw>
                </a:effectLst>
              </a:rPr>
              <a:t>GOURAV SEMWAL</a:t>
            </a:r>
            <a:endParaRPr lang="en-US" sz="2400" b="1" dirty="0" smtClean="0">
              <a:solidFill>
                <a:schemeClr val="tx2">
                  <a:lumMod val="50000"/>
                </a:schemeClr>
              </a:solidFill>
              <a:effectLst>
                <a:outerShdw blurRad="38100" dist="38100" dir="2700000" algn="tl">
                  <a:srgbClr val="000000">
                    <a:alpha val="43137"/>
                  </a:srgbClr>
                </a:outerShdw>
              </a:effectLst>
            </a:endParaRPr>
          </a:p>
          <a:p>
            <a:endParaRPr lang="en-US" sz="2400" b="1" dirty="0" smtClean="0">
              <a:solidFill>
                <a:schemeClr val="tx2">
                  <a:lumMod val="50000"/>
                </a:schemeClr>
              </a:solidFill>
              <a:effectLst>
                <a:outerShdw blurRad="38100" dist="38100" dir="2700000" algn="tl">
                  <a:srgbClr val="000000">
                    <a:alpha val="43137"/>
                  </a:srgbClr>
                </a:outerShdw>
              </a:effectLst>
            </a:endParaRPr>
          </a:p>
          <a:p>
            <a:r>
              <a:rPr lang="en-US" sz="2400" b="1" dirty="0" smtClean="0">
                <a:solidFill>
                  <a:schemeClr val="tx2">
                    <a:lumMod val="50000"/>
                  </a:schemeClr>
                </a:solidFill>
                <a:effectLst>
                  <a:outerShdw blurRad="38100" dist="38100" dir="2700000" algn="tl">
                    <a:srgbClr val="000000">
                      <a:alpha val="43137"/>
                    </a:srgbClr>
                  </a:outerShdw>
                </a:effectLst>
              </a:rPr>
              <a:t>303960</a:t>
            </a:r>
            <a:endParaRPr lang="en-US" sz="2400" b="1" dirty="0" smtClean="0">
              <a:solidFill>
                <a:schemeClr val="tx2">
                  <a:lumMod val="50000"/>
                </a:schemeClr>
              </a:solidFill>
              <a:effectLst>
                <a:outerShdw blurRad="38100" dist="38100" dir="2700000" algn="tl">
                  <a:srgbClr val="000000">
                    <a:alpha val="43137"/>
                  </a:srgbClr>
                </a:outerShdw>
              </a:effectLst>
            </a:endParaRPr>
          </a:p>
          <a:p>
            <a:endParaRPr lang="en-US" sz="2400" b="1" dirty="0" smtClean="0">
              <a:solidFill>
                <a:schemeClr val="tx2">
                  <a:lumMod val="50000"/>
                </a:schemeClr>
              </a:solidFill>
              <a:effectLst>
                <a:outerShdw blurRad="38100" dist="38100" dir="2700000" algn="tl">
                  <a:srgbClr val="000000">
                    <a:alpha val="43137"/>
                  </a:srgbClr>
                </a:outerShdw>
              </a:effectLst>
            </a:endParaRPr>
          </a:p>
          <a:p>
            <a:r>
              <a:rPr lang="en-US" sz="2400" b="1" dirty="0" smtClean="0">
                <a:solidFill>
                  <a:schemeClr val="tx2">
                    <a:lumMod val="50000"/>
                  </a:schemeClr>
                </a:solidFill>
                <a:effectLst>
                  <a:outerShdw blurRad="38100" dist="38100" dir="2700000" algn="tl">
                    <a:srgbClr val="000000">
                      <a:alpha val="43137"/>
                    </a:srgbClr>
                  </a:outerShdw>
                </a:effectLst>
              </a:rPr>
              <a:t>Digital electronics [5</a:t>
            </a:r>
            <a:r>
              <a:rPr lang="en-US" sz="2400" b="1" baseline="30000" dirty="0" smtClean="0">
                <a:solidFill>
                  <a:schemeClr val="tx2">
                    <a:lumMod val="50000"/>
                  </a:schemeClr>
                </a:solidFill>
                <a:effectLst>
                  <a:outerShdw blurRad="38100" dist="38100" dir="2700000" algn="tl">
                    <a:srgbClr val="000000">
                      <a:alpha val="43137"/>
                    </a:srgbClr>
                  </a:outerShdw>
                </a:effectLst>
              </a:rPr>
              <a:t>th</a:t>
            </a:r>
            <a:r>
              <a:rPr lang="en-US" sz="2400" b="1" dirty="0" smtClean="0">
                <a:solidFill>
                  <a:schemeClr val="tx2">
                    <a:lumMod val="50000"/>
                  </a:schemeClr>
                </a:solidFill>
                <a:effectLst>
                  <a:outerShdw blurRad="38100" dist="38100" dir="2700000" algn="tl">
                    <a:srgbClr val="000000">
                      <a:alpha val="43137"/>
                    </a:srgbClr>
                  </a:outerShdw>
                </a:effectLst>
              </a:rPr>
              <a:t> semester]</a:t>
            </a:r>
          </a:p>
          <a:p>
            <a:endParaRPr lang="en-US" sz="2400" b="1" dirty="0" smtClean="0">
              <a:solidFill>
                <a:schemeClr val="tx2">
                  <a:lumMod val="50000"/>
                </a:schemeClr>
              </a:solidFill>
              <a:effectLst>
                <a:outerShdw blurRad="38100" dist="38100" dir="2700000" algn="tl">
                  <a:srgbClr val="000000">
                    <a:alpha val="43137"/>
                  </a:srgbClr>
                </a:outerShdw>
              </a:effectLst>
            </a:endParaRPr>
          </a:p>
          <a:p>
            <a:r>
              <a:rPr lang="en-US" sz="2400" b="1" dirty="0" smtClean="0">
                <a:solidFill>
                  <a:schemeClr val="tx2">
                    <a:lumMod val="50000"/>
                  </a:schemeClr>
                </a:solidFill>
                <a:effectLst>
                  <a:outerShdw blurRad="38100" dist="38100" dir="2700000" algn="tl">
                    <a:srgbClr val="000000">
                      <a:alpha val="43137"/>
                    </a:srgbClr>
                  </a:outerShdw>
                </a:effectLst>
              </a:rPr>
              <a:t>Presentation on </a:t>
            </a:r>
            <a:r>
              <a:rPr lang="en-US" sz="2400" b="1" dirty="0" smtClean="0">
                <a:solidFill>
                  <a:schemeClr val="tx2">
                    <a:lumMod val="50000"/>
                  </a:schemeClr>
                </a:solidFill>
                <a:effectLst>
                  <a:outerShdw blurRad="38100" dist="38100" dir="2700000" algn="tl">
                    <a:srgbClr val="000000">
                      <a:alpha val="43137"/>
                    </a:srgbClr>
                  </a:outerShdw>
                </a:effectLst>
              </a:rPr>
              <a:t>PLC CONTROL PANEL</a:t>
            </a:r>
            <a:endParaRPr lang="en-US" sz="2400" b="1" dirty="0" smtClean="0">
              <a:solidFill>
                <a:schemeClr val="tx2">
                  <a:lumMod val="50000"/>
                </a:schemeClr>
              </a:solidFill>
              <a:effectLst>
                <a:outerShdw blurRad="38100" dist="38100" dir="2700000" algn="tl">
                  <a:srgbClr val="000000">
                    <a:alpha val="43137"/>
                  </a:srgbClr>
                </a:outerShdw>
              </a:effectLst>
            </a:endParaRPr>
          </a:p>
          <a:p>
            <a:endParaRPr lang="en-US" sz="2400" b="1" dirty="0" smtClean="0">
              <a:solidFill>
                <a:schemeClr val="tx2">
                  <a:lumMod val="50000"/>
                </a:schemeClr>
              </a:solidFill>
              <a:effectLst>
                <a:outerShdw blurRad="38100" dist="38100" dir="2700000" algn="tl">
                  <a:srgbClr val="000000">
                    <a:alpha val="43137"/>
                  </a:srgbClr>
                </a:outerShdw>
              </a:effectLst>
            </a:endParaRPr>
          </a:p>
          <a:p>
            <a:r>
              <a:rPr lang="en-US" sz="2400" b="1" dirty="0" smtClean="0">
                <a:solidFill>
                  <a:schemeClr val="tx2">
                    <a:lumMod val="50000"/>
                  </a:schemeClr>
                </a:solidFill>
                <a:effectLst>
                  <a:outerShdw blurRad="38100" dist="38100" dir="2700000" algn="tl">
                    <a:srgbClr val="000000">
                      <a:alpha val="43137"/>
                    </a:srgbClr>
                  </a:outerShdw>
                </a:effectLst>
              </a:rPr>
              <a:t>C.R.R.I.T.</a:t>
            </a:r>
          </a:p>
          <a:p>
            <a:endParaRPr lang="en-US" sz="2400" b="1" dirty="0" smtClean="0">
              <a:solidFill>
                <a:schemeClr val="tx2">
                  <a:lumMod val="50000"/>
                </a:schemeClr>
              </a:solidFill>
              <a:effectLst>
                <a:outerShdw blurRad="38100" dist="38100" dir="2700000" algn="tl">
                  <a:srgbClr val="000000">
                    <a:alpha val="43137"/>
                  </a:srgbClr>
                </a:outerShdw>
              </a:effectLst>
            </a:endParaRPr>
          </a:p>
          <a:p>
            <a:endParaRPr lang="en-US" sz="2400" b="1" dirty="0">
              <a:solidFill>
                <a:schemeClr val="tx2">
                  <a:lumMod val="50000"/>
                </a:schemeClr>
              </a:solidFill>
              <a:effectLst>
                <a:outerShdw blurRad="38100" dist="38100" dir="2700000" algn="tl">
                  <a:srgbClr val="000000">
                    <a:alpha val="43137"/>
                  </a:srgbClr>
                </a:outerShdw>
              </a:effectLst>
            </a:endParaRPr>
          </a:p>
        </p:txBody>
      </p:sp>
    </p:spTree>
  </p:cSld>
  <p:clrMapOvr>
    <a:masterClrMapping/>
  </p:clrMapOvr>
  <p:transition spd="slow">
    <p:fade/>
    <p:sndAc>
      <p:stSnd>
        <p:snd r:embed="rId2" name="click.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Electromechanical meter</a:t>
            </a:r>
            <a:endParaRPr lang="en-US" dirty="0"/>
          </a:p>
        </p:txBody>
      </p:sp>
      <p:pic>
        <p:nvPicPr>
          <p:cNvPr id="4" name="Content Placeholder 3" descr="http://upload.wikimedia.org/wikipedia/commons/thumb/8/84/ThreePhaseElectricityMeter.jpg/220px-ThreePhaseElectricityMeter.jpg">
            <a:hlinkClick r:id="rId4"/>
          </p:cNvPr>
          <p:cNvPicPr>
            <a:picLocks noGrp="1"/>
          </p:cNvPicPr>
          <p:nvPr>
            <p:ph idx="1"/>
          </p:nvPr>
        </p:nvPicPr>
        <p:blipFill>
          <a:blip r:embed="rId5"/>
          <a:srcRect/>
          <a:stretch>
            <a:fillRect/>
          </a:stretch>
        </p:blipFill>
        <p:spPr bwMode="auto">
          <a:xfrm>
            <a:off x="914400" y="2362200"/>
            <a:ext cx="2011680" cy="2862072"/>
          </a:xfrm>
          <a:prstGeom prst="rect">
            <a:avLst/>
          </a:prstGeom>
          <a:ln>
            <a:noFill/>
          </a:ln>
          <a:effectLst>
            <a:outerShdw blurRad="190500" algn="tl" rotWithShape="0">
              <a:srgbClr val="000000">
                <a:alpha val="70000"/>
              </a:srgbClr>
            </a:outerShdw>
          </a:effectLst>
        </p:spPr>
      </p:pic>
      <p:sp>
        <p:nvSpPr>
          <p:cNvPr id="6" name="Rectangle 5"/>
          <p:cNvSpPr/>
          <p:nvPr/>
        </p:nvSpPr>
        <p:spPr>
          <a:xfrm>
            <a:off x="3200400" y="3352800"/>
            <a:ext cx="5751513" cy="523220"/>
          </a:xfrm>
          <a:prstGeom prst="rect">
            <a:avLst/>
          </a:prstGeom>
        </p:spPr>
        <p:txBody>
          <a:bodyPr wrap="square">
            <a:spAutoFit/>
          </a:bodyPr>
          <a:lstStyle/>
          <a:p>
            <a:r>
              <a:rPr lang="en-US" sz="1400" b="1" dirty="0" smtClean="0">
                <a:solidFill>
                  <a:schemeClr val="tx2">
                    <a:lumMod val="50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Three-phase electromechanical induction meter, metering 100 A 230/400 V supply. Horizontal aluminum rotor disc is visible in center of meter</a:t>
            </a:r>
            <a:endParaRPr lang="en-US" sz="1400" dirty="0">
              <a:solidFill>
                <a:schemeClr val="tx2">
                  <a:lumMod val="50000"/>
                </a:schemeClr>
              </a:solidFill>
              <a:effectLst>
                <a:outerShdw blurRad="38100" dist="38100" dir="2700000" algn="tl">
                  <a:srgbClr val="000000">
                    <a:alpha val="43137"/>
                  </a:srgbClr>
                </a:outerShdw>
              </a:effectLst>
            </a:endParaRPr>
          </a:p>
        </p:txBody>
      </p:sp>
    </p:spTree>
  </p:cSld>
  <p:clrMapOvr>
    <a:masterClrMapping/>
  </p:clrMapOvr>
  <p:transition spd="slow">
    <p:pull dir="ld"/>
    <p:sndAc>
      <p:stSnd>
        <p:snd r:embed="rId2" name="click.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effectLst>
                  <a:outerShdw blurRad="38100" dist="38100" dir="2700000" algn="tl">
                    <a:srgbClr val="000000">
                      <a:alpha val="43137"/>
                    </a:srgbClr>
                  </a:outerShdw>
                </a:effectLst>
              </a:rPr>
              <a:t>Solid-state design meters</a:t>
            </a:r>
            <a:endParaRPr lang="en-US" sz="4000"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1676400"/>
            <a:ext cx="8229600" cy="4525963"/>
          </a:xfrm>
        </p:spPr>
        <p:txBody>
          <a:bodyPr>
            <a:normAutofit fontScale="47500" lnSpcReduction="20000"/>
          </a:bodyPr>
          <a:lstStyle/>
          <a:p>
            <a:pPr>
              <a:buNone/>
            </a:pPr>
            <a:endParaRPr lang="en-US" dirty="0" smtClean="0"/>
          </a:p>
          <a:p>
            <a:pPr>
              <a:buNone/>
            </a:pPr>
            <a:r>
              <a:rPr lang="en-US" sz="3400" dirty="0" smtClean="0">
                <a:effectLst>
                  <a:outerShdw blurRad="38100" dist="38100" dir="2700000" algn="tl">
                    <a:srgbClr val="000000">
                      <a:alpha val="43137"/>
                    </a:srgbClr>
                  </a:outerShdw>
                </a:effectLst>
              </a:rPr>
              <a:t>        The meter has a power supply, a metering engine, a processing and communication engine and other add-on modules such as RTC, LCD display, communication ports/modules and so on. The metering engine is given the voltage and current inputs and has a voltage reference, samplers and quantizes followed by an ADC section to yield the digitized equivalents of all the inputs. These inputs are then processed using a Digital Signal Processor to calculate the various metering parameters such as powers, energies etc.</a:t>
            </a:r>
          </a:p>
          <a:p>
            <a:pPr>
              <a:buNone/>
            </a:pPr>
            <a:r>
              <a:rPr lang="en-US" sz="3400" dirty="0" smtClean="0">
                <a:effectLst>
                  <a:outerShdw blurRad="38100" dist="38100" dir="2700000" algn="tl">
                    <a:srgbClr val="000000">
                      <a:alpha val="43137"/>
                    </a:srgbClr>
                  </a:outerShdw>
                </a:effectLst>
              </a:rPr>
              <a:t>        The largest source of long-term errors in the meter is drift in the preamp, followed by the precision of the voltage reference. Both of these vary with temperature as well, and vary wildly because most meters are outdoors. Characterizing and compensating for these is a major part of meter design.</a:t>
            </a:r>
          </a:p>
          <a:p>
            <a:pPr>
              <a:buNone/>
            </a:pPr>
            <a:r>
              <a:rPr lang="en-US" sz="3400" dirty="0" smtClean="0">
                <a:effectLst>
                  <a:outerShdw blurRad="38100" dist="38100" dir="2700000" algn="tl">
                    <a:srgbClr val="000000">
                      <a:alpha val="43137"/>
                    </a:srgbClr>
                  </a:outerShdw>
                </a:effectLst>
              </a:rPr>
              <a:t>        The processing and communication section has the responsibility of calculating the various derived quantities from the digital values generated by the metering engine. This also has the responsibility of communication using various protocols and interface with other add-on modules connected as slaves to it.</a:t>
            </a:r>
          </a:p>
          <a:p>
            <a:pPr>
              <a:buNone/>
            </a:pPr>
            <a:r>
              <a:rPr lang="en-US" sz="3400" dirty="0" smtClean="0">
                <a:effectLst>
                  <a:outerShdw blurRad="38100" dist="38100" dir="2700000" algn="tl">
                    <a:srgbClr val="000000">
                      <a:alpha val="43137"/>
                    </a:srgbClr>
                  </a:outerShdw>
                </a:effectLst>
              </a:rPr>
              <a:t>        RTC and other add-on modules are attached as slaves to the processing and communication section for various input/output functions. On a modern meter most if not all of this will be implemented inside the microprocessor, such as the Real Time Clock (RTC), LCD controller, temperature sensor, memory and analog to digital converters.</a:t>
            </a:r>
          </a:p>
          <a:p>
            <a:endParaRPr lang="en-US" dirty="0"/>
          </a:p>
        </p:txBody>
      </p:sp>
    </p:spTree>
  </p:cSld>
  <p:clrMapOvr>
    <a:masterClrMapping/>
  </p:clrMapOvr>
  <p:transition spd="slow">
    <p:fade thruBlk="1"/>
    <p:sndAc>
      <p:stSnd>
        <p:snd r:embed="rId2" name="click.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effectLst>
                  <a:outerShdw blurRad="38100" dist="38100" dir="2700000" algn="tl">
                    <a:srgbClr val="000000">
                      <a:alpha val="43137"/>
                    </a:srgbClr>
                  </a:outerShdw>
                </a:effectLst>
                <a:latin typeface="+mn-lt"/>
              </a:rPr>
              <a:t>Assembly of meter</a:t>
            </a:r>
            <a:endParaRPr lang="en-US" sz="4000" b="1" dirty="0">
              <a:solidFill>
                <a:srgbClr val="C00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p:txBody>
          <a:bodyPr>
            <a:normAutofit/>
          </a:bodyPr>
          <a:lstStyle/>
          <a:p>
            <a:r>
              <a:rPr lang="en-US" sz="2400" dirty="0" smtClean="0">
                <a:effectLst>
                  <a:outerShdw blurRad="38100" dist="38100" dir="2700000" algn="tl">
                    <a:srgbClr val="000000">
                      <a:alpha val="43137"/>
                    </a:srgbClr>
                  </a:outerShdw>
                </a:effectLst>
              </a:rPr>
              <a:t>Base</a:t>
            </a:r>
          </a:p>
          <a:p>
            <a:r>
              <a:rPr lang="en-US" sz="2400" dirty="0" smtClean="0">
                <a:effectLst>
                  <a:outerShdw blurRad="38100" dist="38100" dir="2700000" algn="tl">
                    <a:srgbClr val="000000">
                      <a:alpha val="43137"/>
                    </a:srgbClr>
                  </a:outerShdw>
                </a:effectLst>
              </a:rPr>
              <a:t>CT</a:t>
            </a:r>
          </a:p>
          <a:p>
            <a:r>
              <a:rPr lang="en-US" sz="2400" dirty="0" smtClean="0">
                <a:effectLst>
                  <a:outerShdw blurRad="38100" dist="38100" dir="2700000" algn="tl">
                    <a:srgbClr val="000000">
                      <a:alpha val="43137"/>
                    </a:srgbClr>
                  </a:outerShdw>
                </a:effectLst>
              </a:rPr>
              <a:t>Terminal</a:t>
            </a:r>
          </a:p>
          <a:p>
            <a:r>
              <a:rPr lang="en-US" sz="2400" dirty="0" smtClean="0">
                <a:effectLst>
                  <a:outerShdw blurRad="38100" dist="38100" dir="2700000" algn="tl">
                    <a:srgbClr val="000000">
                      <a:alpha val="43137"/>
                    </a:srgbClr>
                  </a:outerShdw>
                </a:effectLst>
              </a:rPr>
              <a:t>Screw/Block</a:t>
            </a:r>
          </a:p>
          <a:p>
            <a:r>
              <a:rPr lang="en-US" sz="2400" dirty="0" smtClean="0">
                <a:effectLst>
                  <a:outerShdw blurRad="38100" dist="38100" dir="2700000" algn="tl">
                    <a:srgbClr val="000000">
                      <a:alpha val="43137"/>
                    </a:srgbClr>
                  </a:outerShdw>
                </a:effectLst>
              </a:rPr>
              <a:t>Shot plate</a:t>
            </a:r>
          </a:p>
          <a:p>
            <a:r>
              <a:rPr lang="en-US" sz="2400" dirty="0" smtClean="0">
                <a:effectLst>
                  <a:outerShdw blurRad="38100" dist="38100" dir="2700000" algn="tl">
                    <a:srgbClr val="000000">
                      <a:alpha val="43137"/>
                    </a:srgbClr>
                  </a:outerShdw>
                </a:effectLst>
              </a:rPr>
              <a:t>CT wire</a:t>
            </a:r>
          </a:p>
          <a:p>
            <a:r>
              <a:rPr lang="en-US" sz="2400" dirty="0" smtClean="0">
                <a:effectLst>
                  <a:outerShdw blurRad="38100" dist="38100" dir="2700000" algn="tl">
                    <a:srgbClr val="000000">
                      <a:alpha val="43137"/>
                    </a:srgbClr>
                  </a:outerShdw>
                </a:effectLst>
              </a:rPr>
              <a:t>LED</a:t>
            </a:r>
          </a:p>
          <a:p>
            <a:r>
              <a:rPr lang="en-US" sz="2400" dirty="0" smtClean="0">
                <a:effectLst>
                  <a:outerShdw blurRad="38100" dist="38100" dir="2700000" algn="tl">
                    <a:srgbClr val="000000">
                      <a:alpha val="43137"/>
                    </a:srgbClr>
                  </a:outerShdw>
                </a:effectLst>
              </a:rPr>
              <a:t>LCD</a:t>
            </a:r>
          </a:p>
          <a:p>
            <a:r>
              <a:rPr lang="en-US" sz="2400" dirty="0" smtClean="0">
                <a:effectLst>
                  <a:outerShdw blurRad="38100" dist="38100" dir="2700000" algn="tl">
                    <a:srgbClr val="000000">
                      <a:alpha val="43137"/>
                    </a:srgbClr>
                  </a:outerShdw>
                </a:effectLst>
              </a:rPr>
              <a:t>PCB</a:t>
            </a:r>
          </a:p>
          <a:p>
            <a:endParaRPr lang="en-US" sz="2400" dirty="0"/>
          </a:p>
        </p:txBody>
      </p:sp>
    </p:spTree>
  </p:cSld>
  <p:clrMapOvr>
    <a:masterClrMapping/>
  </p:clrMapOvr>
  <p:transition spd="slow">
    <p:pull dir="u"/>
    <p:sndAc>
      <p:stSnd>
        <p:snd r:embed="rId2" name="click.wav" builtIn="1"/>
      </p:stSnd>
    </p:sndAc>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Types of meter</a:t>
            </a:r>
            <a:endParaRPr lang="en-US" dirty="0"/>
          </a:p>
        </p:txBody>
      </p:sp>
      <p:sp>
        <p:nvSpPr>
          <p:cNvPr id="3" name="Content Placeholder 2"/>
          <p:cNvSpPr>
            <a:spLocks noGrp="1"/>
          </p:cNvSpPr>
          <p:nvPr>
            <p:ph idx="1"/>
          </p:nvPr>
        </p:nvSpPr>
        <p:spPr/>
        <p:txBody>
          <a:bodyPr/>
          <a:lstStyle/>
          <a:p>
            <a:endParaRPr lang="en-US" sz="2400" b="1" dirty="0" smtClean="0">
              <a:solidFill>
                <a:srgbClr val="C00000"/>
              </a:solidFill>
              <a:effectLst>
                <a:outerShdw blurRad="38100" dist="38100" dir="2700000" algn="tl">
                  <a:srgbClr val="000000">
                    <a:alpha val="43137"/>
                  </a:srgbClr>
                </a:outerShdw>
              </a:effectLst>
            </a:endParaRPr>
          </a:p>
          <a:p>
            <a:r>
              <a:rPr lang="en-US" sz="2400" b="1" dirty="0" smtClean="0">
                <a:solidFill>
                  <a:srgbClr val="C00000"/>
                </a:solidFill>
                <a:effectLst>
                  <a:outerShdw blurRad="38100" dist="38100" dir="2700000" algn="tl">
                    <a:srgbClr val="000000">
                      <a:alpha val="43137"/>
                    </a:srgbClr>
                  </a:outerShdw>
                </a:effectLst>
              </a:rPr>
              <a:t>5 -10 amp :-</a:t>
            </a:r>
          </a:p>
          <a:p>
            <a:endParaRPr lang="en-US" sz="2400" b="1" dirty="0" smtClean="0">
              <a:solidFill>
                <a:srgbClr val="C00000"/>
              </a:solidFill>
              <a:effectLst>
                <a:outerShdw blurRad="38100" dist="38100" dir="2700000" algn="tl">
                  <a:srgbClr val="000000">
                    <a:alpha val="43137"/>
                  </a:srgbClr>
                </a:outerShdw>
              </a:effectLst>
            </a:endParaRPr>
          </a:p>
          <a:p>
            <a:r>
              <a:rPr lang="en-US" sz="2400" b="1" dirty="0" smtClean="0">
                <a:solidFill>
                  <a:srgbClr val="C00000"/>
                </a:solidFill>
                <a:effectLst>
                  <a:outerShdw blurRad="38100" dist="38100" dir="2700000" algn="tl">
                    <a:srgbClr val="000000">
                      <a:alpha val="43137"/>
                    </a:srgbClr>
                  </a:outerShdw>
                </a:effectLst>
              </a:rPr>
              <a:t>10 – 40 amp :-</a:t>
            </a:r>
          </a:p>
          <a:p>
            <a:pPr>
              <a:buNone/>
            </a:pPr>
            <a:endParaRPr lang="en-US" sz="2400" b="1" dirty="0" smtClean="0">
              <a:solidFill>
                <a:srgbClr val="C00000"/>
              </a:solidFill>
              <a:effectLst>
                <a:outerShdw blurRad="38100" dist="38100" dir="2700000" algn="tl">
                  <a:srgbClr val="000000">
                    <a:alpha val="43137"/>
                  </a:srgbClr>
                </a:outerShdw>
              </a:effectLst>
            </a:endParaRPr>
          </a:p>
          <a:p>
            <a:r>
              <a:rPr lang="en-US" sz="2400" b="1" dirty="0" smtClean="0">
                <a:solidFill>
                  <a:srgbClr val="C00000"/>
                </a:solidFill>
                <a:effectLst>
                  <a:outerShdw blurRad="38100" dist="38100" dir="2700000" algn="tl">
                    <a:srgbClr val="000000">
                      <a:alpha val="43137"/>
                    </a:srgbClr>
                  </a:outerShdw>
                </a:effectLst>
              </a:rPr>
              <a:t>2.5 – 10 amp :-</a:t>
            </a:r>
          </a:p>
          <a:p>
            <a:pPr>
              <a:buNone/>
            </a:pPr>
            <a:endParaRPr lang="en-US" dirty="0"/>
          </a:p>
        </p:txBody>
      </p:sp>
    </p:spTree>
  </p:cSld>
  <p:clrMapOvr>
    <a:masterClrMapping/>
  </p:clrMapOvr>
  <p:transition spd="slow">
    <p:pull dir="r"/>
    <p:sndAc>
      <p:stSnd>
        <p:snd r:embed="rId2" name="click.wav" builtIn="1"/>
      </p:stSnd>
    </p:sndAc>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Types of meter</a:t>
            </a:r>
            <a:endParaRPr lang="en-US" dirty="0"/>
          </a:p>
        </p:txBody>
      </p:sp>
      <p:sp>
        <p:nvSpPr>
          <p:cNvPr id="3" name="Content Placeholder 2"/>
          <p:cNvSpPr>
            <a:spLocks noGrp="1"/>
          </p:cNvSpPr>
          <p:nvPr>
            <p:ph idx="1"/>
          </p:nvPr>
        </p:nvSpPr>
        <p:spPr/>
        <p:txBody>
          <a:bodyPr>
            <a:normAutofit/>
          </a:bodyPr>
          <a:lstStyle/>
          <a:p>
            <a:r>
              <a:rPr lang="en-US" sz="2400" b="1" dirty="0" smtClean="0">
                <a:solidFill>
                  <a:srgbClr val="C00000"/>
                </a:solidFill>
                <a:effectLst>
                  <a:outerShdw blurRad="38100" dist="38100" dir="2700000" algn="tl">
                    <a:srgbClr val="000000">
                      <a:alpha val="43137"/>
                    </a:srgbClr>
                  </a:outerShdw>
                </a:effectLst>
              </a:rPr>
              <a:t>5 -10 amp :-</a:t>
            </a:r>
          </a:p>
          <a:p>
            <a:pPr>
              <a:buNone/>
            </a:pPr>
            <a:endParaRPr lang="en-US" sz="2400" b="1" dirty="0" smtClean="0">
              <a:solidFill>
                <a:srgbClr val="C00000"/>
              </a:solidFill>
              <a:effectLst>
                <a:outerShdw blurRad="38100" dist="38100" dir="2700000" algn="tl">
                  <a:srgbClr val="000000">
                    <a:alpha val="43137"/>
                  </a:srgbClr>
                </a:outerShdw>
              </a:effectLst>
            </a:endParaRPr>
          </a:p>
          <a:p>
            <a:pPr>
              <a:buNone/>
            </a:pPr>
            <a:r>
              <a:rPr lang="en-US" sz="2400"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240 volts, 5 amp current, UPF(unit power factor),                               PF(power factor)</a:t>
            </a:r>
          </a:p>
          <a:p>
            <a:pPr>
              <a:buNone/>
            </a:pPr>
            <a:endParaRPr lang="en-US" sz="2400" dirty="0" smtClean="0">
              <a:effectLst>
                <a:outerShdw blurRad="38100" dist="38100" dir="2700000" algn="tl">
                  <a:srgbClr val="000000">
                    <a:alpha val="43137"/>
                  </a:srgbClr>
                </a:outerShdw>
              </a:effectLst>
            </a:endParaRPr>
          </a:p>
          <a:p>
            <a:pPr>
              <a:buNone/>
            </a:pPr>
            <a:r>
              <a:rPr lang="en-US" sz="2000" dirty="0" smtClean="0">
                <a:effectLst>
                  <a:outerShdw blurRad="38100" dist="38100" dir="2700000" algn="tl">
                    <a:srgbClr val="000000">
                      <a:alpha val="43137"/>
                    </a:srgbClr>
                  </a:outerShdw>
                </a:effectLst>
              </a:rPr>
              <a:t>     Full load I</a:t>
            </a:r>
            <a:r>
              <a:rPr lang="en-US" sz="1600" dirty="0" smtClean="0">
                <a:effectLst>
                  <a:outerShdw blurRad="38100" dist="38100" dir="2700000" algn="tl">
                    <a:srgbClr val="000000">
                      <a:alpha val="43137"/>
                    </a:srgbClr>
                  </a:outerShdw>
                </a:effectLst>
              </a:rPr>
              <a:t>max</a:t>
            </a:r>
            <a:r>
              <a:rPr lang="en-US" sz="2000" dirty="0" smtClean="0">
                <a:effectLst>
                  <a:outerShdw blurRad="38100" dist="38100" dir="2700000" algn="tl">
                    <a:srgbClr val="000000">
                      <a:alpha val="43137"/>
                    </a:srgbClr>
                  </a:outerShdw>
                </a:effectLst>
              </a:rPr>
              <a:t> :- 20 amp</a:t>
            </a:r>
          </a:p>
          <a:p>
            <a:pPr>
              <a:buNone/>
            </a:pPr>
            <a:r>
              <a:rPr lang="en-US" sz="2000" dirty="0" smtClean="0">
                <a:effectLst>
                  <a:outerShdw blurRad="38100" dist="38100" dir="2700000" algn="tl">
                    <a:srgbClr val="000000">
                      <a:alpha val="43137"/>
                    </a:srgbClr>
                  </a:outerShdw>
                </a:effectLst>
              </a:rPr>
              <a:t>     Crip test :- No load</a:t>
            </a:r>
          </a:p>
          <a:p>
            <a:pPr>
              <a:buNone/>
            </a:pPr>
            <a:endParaRPr lang="en-US" sz="2000" dirty="0" smtClean="0">
              <a:effectLst>
                <a:outerShdw blurRad="38100" dist="38100" dir="2700000" algn="tl">
                  <a:srgbClr val="000000">
                    <a:alpha val="43137"/>
                  </a:srgbClr>
                </a:outerShdw>
              </a:effectLst>
            </a:endParaRPr>
          </a:p>
          <a:p>
            <a:pPr>
              <a:buNone/>
            </a:pPr>
            <a:r>
              <a:rPr lang="en-US" sz="2000" dirty="0" smtClean="0">
                <a:effectLst>
                  <a:outerShdw blurRad="38100" dist="38100" dir="2700000" algn="tl">
                    <a:srgbClr val="000000">
                      <a:alpha val="43137"/>
                    </a:srgbClr>
                  </a:outerShdw>
                </a:effectLst>
              </a:rPr>
              <a:t>     1 unit – 1 hour – 1000 watt – 3200 pulse</a:t>
            </a:r>
          </a:p>
          <a:p>
            <a:pPr>
              <a:buNone/>
            </a:pPr>
            <a:endParaRPr lang="en-US" sz="1600" dirty="0" smtClean="0">
              <a:effectLst>
                <a:outerShdw blurRad="38100" dist="38100" dir="2700000" algn="tl">
                  <a:srgbClr val="000000">
                    <a:alpha val="43137"/>
                  </a:srgbClr>
                </a:outerShdw>
              </a:effectLst>
            </a:endParaRPr>
          </a:p>
        </p:txBody>
      </p:sp>
    </p:spTree>
  </p:cSld>
  <p:clrMapOvr>
    <a:masterClrMapping/>
  </p:clrMapOvr>
  <p:transition spd="slow">
    <p:pull/>
    <p:sndAc>
      <p:stSnd>
        <p:snd r:embed="rId2" name="click.wav" builtIn="1"/>
      </p:stSnd>
    </p:sndAc>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Types of meter</a:t>
            </a:r>
            <a:endParaRPr lang="en-US" dirty="0"/>
          </a:p>
        </p:txBody>
      </p:sp>
      <p:sp>
        <p:nvSpPr>
          <p:cNvPr id="3" name="Content Placeholder 2"/>
          <p:cNvSpPr>
            <a:spLocks noGrp="1"/>
          </p:cNvSpPr>
          <p:nvPr>
            <p:ph idx="1"/>
          </p:nvPr>
        </p:nvSpPr>
        <p:spPr/>
        <p:txBody>
          <a:bodyPr>
            <a:normAutofit/>
          </a:bodyPr>
          <a:lstStyle/>
          <a:p>
            <a:r>
              <a:rPr lang="en-US" sz="2400" b="1" dirty="0" smtClean="0">
                <a:solidFill>
                  <a:srgbClr val="C00000"/>
                </a:solidFill>
                <a:effectLst>
                  <a:outerShdw blurRad="38100" dist="38100" dir="2700000" algn="tl">
                    <a:srgbClr val="000000">
                      <a:alpha val="43137"/>
                    </a:srgbClr>
                  </a:outerShdw>
                </a:effectLst>
              </a:rPr>
              <a:t>10 – 40 amp :-</a:t>
            </a:r>
          </a:p>
          <a:p>
            <a:endParaRPr lang="en-US" sz="2400" b="1" dirty="0" smtClean="0">
              <a:solidFill>
                <a:srgbClr val="C00000"/>
              </a:solidFill>
              <a:effectLst>
                <a:outerShdw blurRad="38100" dist="38100" dir="2700000" algn="tl">
                  <a:srgbClr val="000000">
                    <a:alpha val="43137"/>
                  </a:srgbClr>
                </a:outerShdw>
              </a:effectLst>
            </a:endParaRPr>
          </a:p>
          <a:p>
            <a:pPr>
              <a:buNone/>
            </a:pPr>
            <a:r>
              <a:rPr lang="en-US" sz="2800"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240 volts, 10 amp current, UPF(unit power factor),                               PF(power factor)</a:t>
            </a:r>
          </a:p>
          <a:p>
            <a:pPr>
              <a:buNone/>
            </a:pPr>
            <a:endParaRPr lang="en-US" sz="2400" dirty="0" smtClean="0">
              <a:effectLst>
                <a:outerShdw blurRad="38100" dist="38100" dir="2700000" algn="tl">
                  <a:srgbClr val="000000">
                    <a:alpha val="43137"/>
                  </a:srgbClr>
                </a:outerShdw>
              </a:effectLst>
            </a:endParaRPr>
          </a:p>
          <a:p>
            <a:pPr>
              <a:buNone/>
            </a:pPr>
            <a:r>
              <a:rPr lang="en-US" sz="2000" dirty="0" smtClean="0">
                <a:effectLst>
                  <a:outerShdw blurRad="38100" dist="38100" dir="2700000" algn="tl">
                    <a:srgbClr val="000000">
                      <a:alpha val="43137"/>
                    </a:srgbClr>
                  </a:outerShdw>
                </a:effectLst>
              </a:rPr>
              <a:t>      Full load I</a:t>
            </a:r>
            <a:r>
              <a:rPr lang="en-US" sz="1600" dirty="0" smtClean="0">
                <a:effectLst>
                  <a:outerShdw blurRad="38100" dist="38100" dir="2700000" algn="tl">
                    <a:srgbClr val="000000">
                      <a:alpha val="43137"/>
                    </a:srgbClr>
                  </a:outerShdw>
                </a:effectLst>
              </a:rPr>
              <a:t>max</a:t>
            </a:r>
            <a:r>
              <a:rPr lang="en-US" sz="2000" dirty="0" smtClean="0">
                <a:effectLst>
                  <a:outerShdw blurRad="38100" dist="38100" dir="2700000" algn="tl">
                    <a:srgbClr val="000000">
                      <a:alpha val="43137"/>
                    </a:srgbClr>
                  </a:outerShdw>
                </a:effectLst>
              </a:rPr>
              <a:t> :- 40 amp</a:t>
            </a:r>
          </a:p>
          <a:p>
            <a:pPr>
              <a:buNone/>
            </a:pPr>
            <a:r>
              <a:rPr lang="en-US" sz="2000" dirty="0" smtClean="0">
                <a:effectLst>
                  <a:outerShdw blurRad="38100" dist="38100" dir="2700000" algn="tl">
                    <a:srgbClr val="000000">
                      <a:alpha val="43137"/>
                    </a:srgbClr>
                  </a:outerShdw>
                </a:effectLst>
              </a:rPr>
              <a:t>      Crip test :- No load</a:t>
            </a:r>
          </a:p>
          <a:p>
            <a:pPr>
              <a:buNone/>
            </a:pPr>
            <a:endParaRPr lang="en-US" sz="2000" dirty="0" smtClean="0">
              <a:effectLst>
                <a:outerShdw blurRad="38100" dist="38100" dir="2700000" algn="tl">
                  <a:srgbClr val="000000">
                    <a:alpha val="43137"/>
                  </a:srgbClr>
                </a:outerShdw>
              </a:effectLst>
            </a:endParaRPr>
          </a:p>
          <a:p>
            <a:pPr>
              <a:buNone/>
            </a:pPr>
            <a:r>
              <a:rPr lang="en-US" sz="2000" dirty="0" smtClean="0">
                <a:effectLst>
                  <a:outerShdw blurRad="38100" dist="38100" dir="2700000" algn="tl">
                    <a:srgbClr val="000000">
                      <a:alpha val="43137"/>
                    </a:srgbClr>
                  </a:outerShdw>
                </a:effectLst>
              </a:rPr>
              <a:t>      1 unit – 1 hour – 1000 watt – 1600 pulse</a:t>
            </a:r>
            <a:endParaRPr lang="en-US" sz="2000" b="1" dirty="0">
              <a:solidFill>
                <a:srgbClr val="C00000"/>
              </a:solidFill>
              <a:effectLst>
                <a:outerShdw blurRad="38100" dist="38100" dir="2700000" algn="tl">
                  <a:srgbClr val="000000">
                    <a:alpha val="43137"/>
                  </a:srgbClr>
                </a:outerShdw>
              </a:effectLst>
            </a:endParaRPr>
          </a:p>
        </p:txBody>
      </p:sp>
    </p:spTree>
  </p:cSld>
  <p:clrMapOvr>
    <a:masterClrMapping/>
  </p:clrMapOvr>
  <p:transition spd="slow">
    <p:pull dir="d"/>
    <p:sndAc>
      <p:stSnd>
        <p:snd r:embed="rId2" name="click.wav" builtIn="1"/>
      </p:stSnd>
    </p:sndAc>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Types of meter</a:t>
            </a:r>
            <a:endParaRPr lang="en-US" dirty="0"/>
          </a:p>
        </p:txBody>
      </p:sp>
      <p:sp>
        <p:nvSpPr>
          <p:cNvPr id="3" name="Content Placeholder 2"/>
          <p:cNvSpPr>
            <a:spLocks noGrp="1"/>
          </p:cNvSpPr>
          <p:nvPr>
            <p:ph idx="1"/>
          </p:nvPr>
        </p:nvSpPr>
        <p:spPr/>
        <p:txBody>
          <a:bodyPr>
            <a:normAutofit/>
          </a:bodyPr>
          <a:lstStyle/>
          <a:p>
            <a:r>
              <a:rPr lang="en-US" sz="2400" b="1" dirty="0" smtClean="0">
                <a:solidFill>
                  <a:srgbClr val="C00000"/>
                </a:solidFill>
                <a:effectLst>
                  <a:outerShdw blurRad="38100" dist="38100" dir="2700000" algn="tl">
                    <a:srgbClr val="000000">
                      <a:alpha val="43137"/>
                    </a:srgbClr>
                  </a:outerShdw>
                </a:effectLst>
              </a:rPr>
              <a:t>2.5 – 10 amp :-</a:t>
            </a:r>
          </a:p>
          <a:p>
            <a:endParaRPr lang="en-US" sz="2400" b="1" dirty="0" smtClean="0">
              <a:solidFill>
                <a:srgbClr val="C00000"/>
              </a:solidFill>
              <a:effectLst>
                <a:outerShdw blurRad="38100" dist="38100" dir="2700000" algn="tl">
                  <a:srgbClr val="000000">
                    <a:alpha val="43137"/>
                  </a:srgbClr>
                </a:outerShdw>
              </a:effectLst>
            </a:endParaRPr>
          </a:p>
          <a:p>
            <a:pPr>
              <a:buNone/>
            </a:pPr>
            <a:r>
              <a:rPr lang="en-US" sz="2000" b="1" dirty="0" smtClean="0">
                <a:solidFill>
                  <a:srgbClr val="C00000"/>
                </a:solidFill>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240 volts, 2.5 amp current, UPF(unit power factor),                               PF(power factor)</a:t>
            </a:r>
          </a:p>
          <a:p>
            <a:pPr>
              <a:buNone/>
            </a:pPr>
            <a:endParaRPr lang="en-US" sz="2000" dirty="0" smtClean="0">
              <a:effectLst>
                <a:outerShdw blurRad="38100" dist="38100" dir="2700000" algn="tl">
                  <a:srgbClr val="000000">
                    <a:alpha val="43137"/>
                  </a:srgbClr>
                </a:outerShdw>
              </a:effectLst>
            </a:endParaRPr>
          </a:p>
          <a:p>
            <a:pPr>
              <a:buNone/>
            </a:pPr>
            <a:r>
              <a:rPr lang="en-US" sz="2000" dirty="0" smtClean="0">
                <a:effectLst>
                  <a:outerShdw blurRad="38100" dist="38100" dir="2700000" algn="tl">
                    <a:srgbClr val="000000">
                      <a:alpha val="43137"/>
                    </a:srgbClr>
                  </a:outerShdw>
                </a:effectLst>
              </a:rPr>
              <a:t>      Full load I</a:t>
            </a:r>
            <a:r>
              <a:rPr lang="en-US" sz="1600" dirty="0" smtClean="0">
                <a:effectLst>
                  <a:outerShdw blurRad="38100" dist="38100" dir="2700000" algn="tl">
                    <a:srgbClr val="000000">
                      <a:alpha val="43137"/>
                    </a:srgbClr>
                  </a:outerShdw>
                </a:effectLst>
              </a:rPr>
              <a:t>max</a:t>
            </a:r>
            <a:r>
              <a:rPr lang="en-US" sz="2000" dirty="0" smtClean="0">
                <a:effectLst>
                  <a:outerShdw blurRad="38100" dist="38100" dir="2700000" algn="tl">
                    <a:srgbClr val="000000">
                      <a:alpha val="43137"/>
                    </a:srgbClr>
                  </a:outerShdw>
                </a:effectLst>
              </a:rPr>
              <a:t> :- 10 amp</a:t>
            </a:r>
          </a:p>
          <a:p>
            <a:pPr>
              <a:buNone/>
            </a:pPr>
            <a:r>
              <a:rPr lang="en-US" sz="2000" dirty="0" smtClean="0">
                <a:effectLst>
                  <a:outerShdw blurRad="38100" dist="38100" dir="2700000" algn="tl">
                    <a:srgbClr val="000000">
                      <a:alpha val="43137"/>
                    </a:srgbClr>
                  </a:outerShdw>
                </a:effectLst>
              </a:rPr>
              <a:t>      Crip test :- No load</a:t>
            </a:r>
          </a:p>
          <a:p>
            <a:pPr>
              <a:buNone/>
            </a:pPr>
            <a:endParaRPr lang="en-US" sz="2000" dirty="0" smtClean="0">
              <a:effectLst>
                <a:outerShdw blurRad="38100" dist="38100" dir="2700000" algn="tl">
                  <a:srgbClr val="000000">
                    <a:alpha val="43137"/>
                  </a:srgbClr>
                </a:outerShdw>
              </a:effectLst>
            </a:endParaRPr>
          </a:p>
          <a:p>
            <a:pPr>
              <a:buNone/>
            </a:pPr>
            <a:r>
              <a:rPr lang="en-US" sz="2000" dirty="0" smtClean="0">
                <a:effectLst>
                  <a:outerShdw blurRad="38100" dist="38100" dir="2700000" algn="tl">
                    <a:srgbClr val="000000">
                      <a:alpha val="43137"/>
                    </a:srgbClr>
                  </a:outerShdw>
                </a:effectLst>
              </a:rPr>
              <a:t>      1 unit – 1 hour – 1000 watt – 6400 pulse</a:t>
            </a:r>
          </a:p>
          <a:p>
            <a:pPr>
              <a:buNone/>
            </a:pPr>
            <a:endParaRPr lang="en-US" sz="2400" b="1" dirty="0">
              <a:solidFill>
                <a:srgbClr val="C00000"/>
              </a:solidFill>
              <a:effectLst>
                <a:outerShdw blurRad="38100" dist="38100" dir="2700000" algn="tl">
                  <a:srgbClr val="000000">
                    <a:alpha val="43137"/>
                  </a:srgbClr>
                </a:outerShdw>
              </a:effectLst>
            </a:endParaRPr>
          </a:p>
        </p:txBody>
      </p:sp>
    </p:spTree>
  </p:cSld>
  <p:clrMapOvr>
    <a:masterClrMapping/>
  </p:clrMapOvr>
  <p:transition spd="slow">
    <p:wedge/>
    <p:sndAc>
      <p:stSnd>
        <p:snd r:embed="rId2" name="click.wav" builtIn="1"/>
      </p:stSnd>
    </p:sndAc>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effectLst>
                  <a:outerShdw blurRad="38100" dist="38100" dir="2700000" algn="tl">
                    <a:srgbClr val="000000">
                      <a:alpha val="43137"/>
                    </a:srgbClr>
                  </a:outerShdw>
                </a:effectLst>
              </a:rPr>
              <a:t>Accuracy adjustment of meters</a:t>
            </a:r>
            <a:endParaRPr lang="en-US" sz="40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None/>
            </a:pPr>
            <a:r>
              <a:rPr lang="en-US" sz="2000" dirty="0" smtClean="0">
                <a:solidFill>
                  <a:srgbClr val="C00000"/>
                </a:solidFill>
                <a:effectLst>
                  <a:outerShdw blurRad="38100" dist="38100" dir="2700000" algn="tl">
                    <a:srgbClr val="000000">
                      <a:alpha val="43137"/>
                    </a:srgbClr>
                  </a:outerShdw>
                </a:effectLst>
              </a:rPr>
              <a:t>                                                   </a:t>
            </a:r>
          </a:p>
          <a:p>
            <a:pPr>
              <a:buNone/>
            </a:pPr>
            <a:r>
              <a:rPr lang="en-US" sz="2000" dirty="0" smtClean="0">
                <a:solidFill>
                  <a:srgbClr val="C00000"/>
                </a:solidFill>
                <a:effectLst>
                  <a:outerShdw blurRad="38100" dist="38100" dir="2700000" algn="tl">
                    <a:srgbClr val="000000">
                      <a:alpha val="43137"/>
                    </a:srgbClr>
                  </a:outerShdw>
                </a:effectLst>
              </a:rPr>
              <a:t>                                                current        voltage         UPF  </a:t>
            </a:r>
          </a:p>
          <a:p>
            <a:pPr>
              <a:buNone/>
            </a:pPr>
            <a:endParaRPr lang="en-US" sz="2000" dirty="0" smtClean="0">
              <a:solidFill>
                <a:srgbClr val="C00000"/>
              </a:solidFill>
              <a:effectLst>
                <a:outerShdw blurRad="38100" dist="38100" dir="2700000" algn="tl">
                  <a:srgbClr val="000000">
                    <a:alpha val="43137"/>
                  </a:srgbClr>
                </a:outerShdw>
              </a:effectLst>
            </a:endParaRPr>
          </a:p>
          <a:p>
            <a:r>
              <a:rPr lang="en-US" sz="2000" dirty="0" smtClean="0">
                <a:solidFill>
                  <a:srgbClr val="C00000"/>
                </a:solidFill>
                <a:effectLst>
                  <a:outerShdw blurRad="38100" dist="38100" dir="2700000" algn="tl">
                    <a:srgbClr val="000000">
                      <a:alpha val="43137"/>
                    </a:srgbClr>
                  </a:outerShdw>
                </a:effectLst>
              </a:rPr>
              <a:t>5 – 20 amp –                       </a:t>
            </a:r>
            <a:r>
              <a:rPr lang="en-US" sz="2000" dirty="0" smtClean="0">
                <a:solidFill>
                  <a:schemeClr val="tx2">
                    <a:lumMod val="50000"/>
                  </a:schemeClr>
                </a:solidFill>
                <a:effectLst>
                  <a:outerShdw blurRad="38100" dist="38100" dir="2700000" algn="tl">
                    <a:srgbClr val="000000">
                      <a:alpha val="43137"/>
                    </a:srgbClr>
                  </a:outerShdw>
                </a:effectLst>
              </a:rPr>
              <a:t>100%         240 volt        1</a:t>
            </a:r>
          </a:p>
          <a:p>
            <a:endParaRPr lang="en-US" sz="2000" dirty="0" smtClean="0">
              <a:solidFill>
                <a:srgbClr val="C00000"/>
              </a:solidFill>
              <a:effectLst>
                <a:outerShdw blurRad="38100" dist="38100" dir="2700000" algn="tl">
                  <a:srgbClr val="000000">
                    <a:alpha val="43137"/>
                  </a:srgbClr>
                </a:outerShdw>
              </a:effectLst>
            </a:endParaRPr>
          </a:p>
          <a:p>
            <a:r>
              <a:rPr lang="en-US" sz="2000" dirty="0" smtClean="0">
                <a:solidFill>
                  <a:srgbClr val="C00000"/>
                </a:solidFill>
                <a:effectLst>
                  <a:outerShdw blurRad="38100" dist="38100" dir="2700000" algn="tl">
                    <a:srgbClr val="000000">
                      <a:alpha val="43137"/>
                    </a:srgbClr>
                  </a:outerShdw>
                </a:effectLst>
              </a:rPr>
              <a:t>10 – 40 amp –                     </a:t>
            </a:r>
            <a:r>
              <a:rPr lang="en-US" sz="2000" dirty="0" smtClean="0">
                <a:solidFill>
                  <a:schemeClr val="tx2">
                    <a:lumMod val="50000"/>
                  </a:schemeClr>
                </a:solidFill>
                <a:effectLst>
                  <a:outerShdw blurRad="38100" dist="38100" dir="2700000" algn="tl">
                    <a:srgbClr val="000000">
                      <a:alpha val="43137"/>
                    </a:srgbClr>
                  </a:outerShdw>
                </a:effectLst>
              </a:rPr>
              <a:t>100%         240 volt        0.50</a:t>
            </a:r>
          </a:p>
          <a:p>
            <a:pPr>
              <a:buNone/>
            </a:pPr>
            <a:endParaRPr lang="en-US" sz="2000" dirty="0" smtClean="0">
              <a:solidFill>
                <a:srgbClr val="C00000"/>
              </a:solidFill>
              <a:effectLst>
                <a:outerShdw blurRad="38100" dist="38100" dir="2700000" algn="tl">
                  <a:srgbClr val="000000">
                    <a:alpha val="43137"/>
                  </a:srgbClr>
                </a:outerShdw>
              </a:effectLst>
            </a:endParaRPr>
          </a:p>
          <a:p>
            <a:r>
              <a:rPr lang="en-US" sz="2000" dirty="0" smtClean="0">
                <a:solidFill>
                  <a:srgbClr val="C00000"/>
                </a:solidFill>
                <a:effectLst>
                  <a:outerShdw blurRad="38100" dist="38100" dir="2700000" algn="tl">
                    <a:srgbClr val="000000">
                      <a:alpha val="43137"/>
                    </a:srgbClr>
                  </a:outerShdw>
                </a:effectLst>
              </a:rPr>
              <a:t>2.5 – 10 amp –                    </a:t>
            </a:r>
            <a:r>
              <a:rPr lang="en-US" sz="2000" dirty="0" smtClean="0">
                <a:solidFill>
                  <a:schemeClr val="tx2">
                    <a:lumMod val="50000"/>
                  </a:schemeClr>
                </a:solidFill>
                <a:effectLst>
                  <a:outerShdw blurRad="38100" dist="38100" dir="2700000" algn="tl">
                    <a:srgbClr val="000000">
                      <a:alpha val="43137"/>
                    </a:srgbClr>
                  </a:outerShdw>
                </a:effectLst>
              </a:rPr>
              <a:t>100%         240 volt        0.80</a:t>
            </a:r>
          </a:p>
          <a:p>
            <a:pPr>
              <a:buNone/>
            </a:pPr>
            <a:endParaRPr lang="en-US" sz="2000" dirty="0">
              <a:solidFill>
                <a:srgbClr val="C00000"/>
              </a:solidFill>
              <a:effectLst>
                <a:outerShdw blurRad="38100" dist="38100" dir="2700000" algn="tl">
                  <a:srgbClr val="000000">
                    <a:alpha val="43137"/>
                  </a:srgbClr>
                </a:outerShdw>
              </a:effectLst>
            </a:endParaRPr>
          </a:p>
        </p:txBody>
      </p:sp>
    </p:spTree>
  </p:cSld>
  <p:clrMapOvr>
    <a:masterClrMapping/>
  </p:clrMapOvr>
  <p:transition spd="slow">
    <p:wipe dir="u"/>
    <p:sndAc>
      <p:stSnd>
        <p:snd r:embed="rId2" name="click.wav" builtIn="1"/>
      </p:stSnd>
    </p:sndAc>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effectLst>
                  <a:outerShdw blurRad="38100" dist="38100" dir="2700000" algn="tl">
                    <a:srgbClr val="000000">
                      <a:alpha val="43137"/>
                    </a:srgbClr>
                  </a:outerShdw>
                </a:effectLst>
              </a:rPr>
              <a:t>Phantom machine</a:t>
            </a:r>
            <a:endParaRPr lang="en-US" sz="4000" b="1" dirty="0">
              <a:solidFill>
                <a:srgbClr val="C00000"/>
              </a:solidFill>
              <a:effectLst>
                <a:outerShdw blurRad="38100" dist="38100" dir="2700000" algn="tl">
                  <a:srgbClr val="000000">
                    <a:alpha val="43137"/>
                  </a:srgbClr>
                </a:outerShdw>
              </a:effectLst>
            </a:endParaRPr>
          </a:p>
        </p:txBody>
      </p:sp>
      <p:pic>
        <p:nvPicPr>
          <p:cNvPr id="1028" name="Picture 4" descr="C:\Users\my pc\Pictures\050.jpg"/>
          <p:cNvPicPr>
            <a:picLocks noGrp="1" noChangeAspect="1" noChangeArrowheads="1"/>
          </p:cNvPicPr>
          <p:nvPr>
            <p:ph idx="1"/>
          </p:nvPr>
        </p:nvPicPr>
        <p:blipFill>
          <a:blip r:embed="rId4"/>
          <a:srcRect/>
          <a:stretch>
            <a:fillRect/>
          </a:stretch>
        </p:blipFill>
        <p:spPr bwMode="auto">
          <a:xfrm>
            <a:off x="762000" y="2286000"/>
            <a:ext cx="2971800" cy="2743200"/>
          </a:xfrm>
          <a:prstGeom prst="rect">
            <a:avLst/>
          </a:prstGeom>
          <a:ln>
            <a:noFill/>
          </a:ln>
          <a:effectLst>
            <a:outerShdw blurRad="190500" algn="tl" rotWithShape="0">
              <a:srgbClr val="000000">
                <a:alpha val="70000"/>
              </a:srgbClr>
            </a:outerShdw>
          </a:effectLst>
        </p:spPr>
      </p:pic>
      <p:sp>
        <p:nvSpPr>
          <p:cNvPr id="8" name="Rectangle 7"/>
          <p:cNvSpPr/>
          <p:nvPr/>
        </p:nvSpPr>
        <p:spPr>
          <a:xfrm>
            <a:off x="4114800" y="3124200"/>
            <a:ext cx="4572000" cy="646331"/>
          </a:xfrm>
          <a:prstGeom prst="rect">
            <a:avLst/>
          </a:prstGeom>
        </p:spPr>
        <p:txBody>
          <a:bodyPr>
            <a:spAutoFit/>
          </a:bodyPr>
          <a:lstStyle/>
          <a:p>
            <a:r>
              <a:rPr lang="en-US" dirty="0" smtClean="0">
                <a:solidFill>
                  <a:schemeClr val="tx2">
                    <a:lumMod val="75000"/>
                  </a:schemeClr>
                </a:solidFill>
                <a:effectLst>
                  <a:outerShdw blurRad="38100" dist="38100" dir="2700000" algn="tl">
                    <a:srgbClr val="000000">
                      <a:alpha val="43137"/>
                    </a:srgbClr>
                  </a:outerShdw>
                </a:effectLst>
              </a:rPr>
              <a:t>It is used to give voltage as per required and passes the supply to radium machine</a:t>
            </a:r>
            <a:endParaRPr lang="en-US" dirty="0">
              <a:solidFill>
                <a:schemeClr val="tx2">
                  <a:lumMod val="75000"/>
                </a:schemeClr>
              </a:solidFill>
              <a:effectLst>
                <a:outerShdw blurRad="38100" dist="38100" dir="2700000" algn="tl">
                  <a:srgbClr val="000000">
                    <a:alpha val="43137"/>
                  </a:srgbClr>
                </a:outerShdw>
              </a:effectLst>
            </a:endParaRPr>
          </a:p>
        </p:txBody>
      </p:sp>
    </p:spTree>
  </p:cSld>
  <p:clrMapOvr>
    <a:masterClrMapping/>
  </p:clrMapOvr>
  <p:transition spd="slow">
    <p:wipe dir="r"/>
    <p:sndAc>
      <p:stSnd>
        <p:snd r:embed="rId2" name="click.wav" builtIn="1"/>
      </p:stSnd>
    </p:sndAc>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Phantom machine</a:t>
            </a:r>
            <a:endParaRPr lang="en-US" dirty="0"/>
          </a:p>
        </p:txBody>
      </p:sp>
      <p:pic>
        <p:nvPicPr>
          <p:cNvPr id="2050" name="Picture 2" descr="C:\Users\my pc\Pictures\16-Positons-Single-Phase-Electricity-Meter-Test-Equipment.jpg"/>
          <p:cNvPicPr>
            <a:picLocks noGrp="1" noChangeAspect="1" noChangeArrowheads="1"/>
          </p:cNvPicPr>
          <p:nvPr>
            <p:ph idx="1"/>
          </p:nvPr>
        </p:nvPicPr>
        <p:blipFill>
          <a:blip r:embed="rId4"/>
          <a:srcRect/>
          <a:stretch>
            <a:fillRect/>
          </a:stretch>
        </p:blipFill>
        <p:spPr bwMode="auto">
          <a:xfrm>
            <a:off x="457200" y="2438400"/>
            <a:ext cx="3505200" cy="2438400"/>
          </a:xfrm>
          <a:prstGeom prst="rect">
            <a:avLst/>
          </a:prstGeom>
          <a:ln>
            <a:noFill/>
          </a:ln>
          <a:effectLst>
            <a:outerShdw blurRad="190500" algn="tl" rotWithShape="0">
              <a:srgbClr val="000000">
                <a:alpha val="70000"/>
              </a:srgbClr>
            </a:outerShdw>
          </a:effectLst>
        </p:spPr>
      </p:pic>
      <p:sp>
        <p:nvSpPr>
          <p:cNvPr id="5" name="Rectangle 4"/>
          <p:cNvSpPr/>
          <p:nvPr/>
        </p:nvSpPr>
        <p:spPr>
          <a:xfrm>
            <a:off x="4114800" y="3276600"/>
            <a:ext cx="4572000" cy="584775"/>
          </a:xfrm>
          <a:prstGeom prst="rect">
            <a:avLst/>
          </a:prstGeom>
        </p:spPr>
        <p:txBody>
          <a:bodyPr>
            <a:spAutoFit/>
          </a:bodyPr>
          <a:lstStyle/>
          <a:p>
            <a:r>
              <a:rPr lang="en-US" sz="1600" b="1" dirty="0" smtClean="0">
                <a:solidFill>
                  <a:schemeClr val="tx2">
                    <a:lumMod val="75000"/>
                  </a:schemeClr>
                </a:solidFill>
                <a:effectLst>
                  <a:outerShdw blurRad="38100" dist="38100" dir="2700000" algn="tl">
                    <a:srgbClr val="000000">
                      <a:alpha val="43137"/>
                    </a:srgbClr>
                  </a:outerShdw>
                </a:effectLst>
              </a:rPr>
              <a:t>It is the place where meters are tested and it is the holding stand of testing meters.</a:t>
            </a:r>
            <a:endParaRPr lang="en-US" sz="1600" b="1" dirty="0">
              <a:solidFill>
                <a:schemeClr val="tx2">
                  <a:lumMod val="75000"/>
                </a:schemeClr>
              </a:solidFill>
              <a:effectLst>
                <a:outerShdw blurRad="38100" dist="38100" dir="2700000" algn="tl">
                  <a:srgbClr val="000000">
                    <a:alpha val="43137"/>
                  </a:srgbClr>
                </a:outerShdw>
              </a:effectLst>
            </a:endParaRPr>
          </a:p>
        </p:txBody>
      </p:sp>
    </p:spTree>
  </p:cSld>
  <p:clrMapOvr>
    <a:masterClrMapping/>
  </p:clrMapOvr>
  <p:transition spd="slow">
    <p:wipe/>
    <p:sndAc>
      <p:stSnd>
        <p:snd r:embed="rId2" name="click.wav" builtIn="1"/>
      </p:stSnd>
    </p:sndAc>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620000" cy="1066800"/>
          </a:xfrm>
        </p:spPr>
        <p:txBody>
          <a:bodyPr>
            <a:normAutofit fontScale="90000"/>
          </a:bodyPr>
          <a:lstStyle/>
          <a:p>
            <a:r>
              <a:rPr lang="en-US" b="1" dirty="0">
                <a:solidFill>
                  <a:srgbClr val="C00000"/>
                </a:solidFill>
                <a:effectLst>
                  <a:outerShdw blurRad="38100" dist="38100" dir="2700000" algn="tl">
                    <a:srgbClr val="000000">
                      <a:alpha val="43137"/>
                    </a:srgbClr>
                  </a:outerShdw>
                </a:effectLst>
              </a:rPr>
              <a:t>Electricity meter</a:t>
            </a:r>
            <a:r>
              <a:rPr lang="en-US" b="1" dirty="0">
                <a:solidFill>
                  <a:prstClr val="black"/>
                </a:solidFill>
                <a:effectLst>
                  <a:outerShdw blurRad="38100" dist="38100" dir="2700000" algn="tl">
                    <a:srgbClr val="000000">
                      <a:alpha val="43137"/>
                    </a:srgbClr>
                  </a:outerShdw>
                </a:effectLst>
              </a:rPr>
              <a:t/>
            </a:r>
            <a:br>
              <a:rPr lang="en-US" b="1" dirty="0">
                <a:solidFill>
                  <a:prstClr val="black"/>
                </a:solidFill>
                <a:effectLst>
                  <a:outerShdw blurRad="38100" dist="38100" dir="2700000" algn="tl">
                    <a:srgbClr val="000000">
                      <a:alpha val="43137"/>
                    </a:srgbClr>
                  </a:outerShdw>
                </a:effectLst>
              </a:rPr>
            </a:br>
            <a:endParaRPr lang="en-US" dirty="0"/>
          </a:p>
        </p:txBody>
      </p:sp>
      <p:sp>
        <p:nvSpPr>
          <p:cNvPr id="3" name="Subtitle 2"/>
          <p:cNvSpPr>
            <a:spLocks noGrp="1"/>
          </p:cNvSpPr>
          <p:nvPr>
            <p:ph type="subTitle" idx="1"/>
          </p:nvPr>
        </p:nvSpPr>
        <p:spPr>
          <a:xfrm>
            <a:off x="1143000" y="1752600"/>
            <a:ext cx="6781800" cy="4191000"/>
          </a:xfrm>
        </p:spPr>
        <p:txBody>
          <a:bodyPr>
            <a:normAutofit/>
          </a:bodyPr>
          <a:lstStyle/>
          <a:p>
            <a:endParaRPr lang="en-US" sz="22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r>
              <a:rPr lang="en-US" sz="2200" b="1" dirty="0" smtClean="0">
                <a:ln w="10541" cmpd="sng">
                  <a:solidFill>
                    <a:srgbClr val="7D7D7D">
                      <a:tint val="100000"/>
                      <a:shade val="100000"/>
                      <a:satMod val="110000"/>
                    </a:srgbClr>
                  </a:solidFill>
                  <a:prstDash val="solid"/>
                </a:ln>
                <a:solidFill>
                  <a:schemeClr val="tx1"/>
                </a:solidFill>
              </a:rPr>
              <a:t>An electricity meter or energy meter is a device that      measures  the amount of electric energy consumed by a residence, business, or an electrically power device.                                                                                             </a:t>
            </a:r>
          </a:p>
          <a:p>
            <a:endParaRPr lang="en-US" sz="2200" b="1" dirty="0">
              <a:ln w="10541" cmpd="sng">
                <a:solidFill>
                  <a:srgbClr val="7D7D7D">
                    <a:tint val="100000"/>
                    <a:shade val="100000"/>
                    <a:satMod val="110000"/>
                  </a:srgbClr>
                </a:solidFill>
                <a:prstDash val="solid"/>
              </a:ln>
              <a:solidFill>
                <a:schemeClr val="tx1"/>
              </a:solidFill>
            </a:endParaRPr>
          </a:p>
          <a:p>
            <a:pPr lvl="1"/>
            <a:r>
              <a:rPr lang="en-US" sz="1800" b="1" dirty="0" smtClean="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rPr>
              <a:t>Electricity meter are of two types</a:t>
            </a:r>
          </a:p>
          <a:p>
            <a:endParaRPr lang="en-US" sz="2200" b="1" dirty="0">
              <a:ln w="10541" cmpd="sng">
                <a:solidFill>
                  <a:srgbClr val="7D7D7D">
                    <a:tint val="100000"/>
                    <a:shade val="100000"/>
                    <a:satMod val="110000"/>
                  </a:srgbClr>
                </a:solidFill>
                <a:prstDash val="solid"/>
              </a:ln>
              <a:solidFill>
                <a:schemeClr val="tx1"/>
              </a:solidFill>
            </a:endParaRPr>
          </a:p>
          <a:p>
            <a:r>
              <a:rPr lang="en-US" sz="2400" b="1" dirty="0" smtClean="0">
                <a:ln w="10541" cmpd="sng">
                  <a:solidFill>
                    <a:srgbClr val="7D7D7D">
                      <a:tint val="100000"/>
                      <a:shade val="100000"/>
                      <a:satMod val="110000"/>
                    </a:srgbClr>
                  </a:solidFill>
                  <a:prstDash val="solid"/>
                </a:ln>
                <a:solidFill>
                  <a:schemeClr val="tx1"/>
                </a:solidFill>
              </a:rPr>
              <a:t>1. Analog meter</a:t>
            </a:r>
          </a:p>
          <a:p>
            <a:endParaRPr lang="en-US" sz="2400" b="1" dirty="0" smtClean="0">
              <a:ln w="10541" cmpd="sng">
                <a:solidFill>
                  <a:srgbClr val="7D7D7D">
                    <a:tint val="100000"/>
                    <a:shade val="100000"/>
                    <a:satMod val="110000"/>
                  </a:srgbClr>
                </a:solidFill>
                <a:prstDash val="solid"/>
              </a:ln>
              <a:solidFill>
                <a:schemeClr val="tx1"/>
              </a:solidFill>
            </a:endParaRPr>
          </a:p>
          <a:p>
            <a:r>
              <a:rPr lang="en-US" sz="2400" b="1" dirty="0" smtClean="0">
                <a:ln w="10541" cmpd="sng">
                  <a:solidFill>
                    <a:srgbClr val="7D7D7D">
                      <a:tint val="100000"/>
                      <a:shade val="100000"/>
                      <a:satMod val="110000"/>
                    </a:srgbClr>
                  </a:solidFill>
                  <a:prstDash val="solid"/>
                </a:ln>
                <a:solidFill>
                  <a:schemeClr val="tx1"/>
                </a:solidFill>
              </a:rPr>
              <a:t>2. Digital meter</a:t>
            </a:r>
          </a:p>
          <a:p>
            <a:endParaRPr lang="en-US" sz="22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endParaRPr lang="en-US" dirty="0"/>
          </a:p>
        </p:txBody>
      </p:sp>
    </p:spTree>
  </p:cSld>
  <p:clrMapOvr>
    <a:masterClrMapping/>
  </p:clrMapOvr>
  <p:transition spd="slow">
    <p:wipe dir="d"/>
    <p:sndAc>
      <p:stSnd>
        <p:snd r:embed="rId2" name="click.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effectLst>
                  <a:outerShdw blurRad="38100" dist="38100" dir="2700000" algn="tl">
                    <a:srgbClr val="000000">
                      <a:alpha val="43137"/>
                    </a:srgbClr>
                  </a:outerShdw>
                </a:effectLst>
              </a:rPr>
              <a:t>Testing of meters</a:t>
            </a:r>
            <a:endParaRPr lang="en-US" sz="40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000" b="1" dirty="0" smtClean="0">
                <a:solidFill>
                  <a:srgbClr val="C00000"/>
                </a:solidFill>
                <a:effectLst>
                  <a:outerShdw blurRad="38100" dist="38100" dir="2700000" algn="tl">
                    <a:srgbClr val="000000">
                      <a:alpha val="43137"/>
                    </a:srgbClr>
                  </a:outerShdw>
                </a:effectLst>
              </a:rPr>
              <a:t>Starting meter test :-  </a:t>
            </a:r>
          </a:p>
          <a:p>
            <a:pPr>
              <a:buNone/>
            </a:pPr>
            <a:r>
              <a:rPr lang="en-US" sz="2000" b="1" dirty="0" smtClean="0">
                <a:solidFill>
                  <a:srgbClr val="C00000"/>
                </a:solidFill>
                <a:effectLst>
                  <a:outerShdw blurRad="38100" dist="38100" dir="2700000" algn="tl">
                    <a:srgbClr val="000000">
                      <a:alpha val="43137"/>
                    </a:srgbClr>
                  </a:outerShdw>
                </a:effectLst>
              </a:rPr>
              <a:t>       </a:t>
            </a:r>
          </a:p>
          <a:p>
            <a:pPr>
              <a:buNone/>
            </a:pPr>
            <a:r>
              <a:rPr lang="en-US" sz="2000" b="1" dirty="0" smtClean="0">
                <a:solidFill>
                  <a:srgbClr val="C00000"/>
                </a:solidFill>
                <a:effectLst>
                  <a:outerShdw blurRad="38100" dist="38100" dir="2700000" algn="tl">
                    <a:srgbClr val="000000">
                      <a:alpha val="43137"/>
                    </a:srgbClr>
                  </a:outerShdw>
                </a:effectLst>
              </a:rPr>
              <a:t>      </a:t>
            </a:r>
            <a:r>
              <a:rPr lang="en-US" sz="1800" dirty="0" smtClean="0">
                <a:effectLst>
                  <a:outerShdw blurRad="38100" dist="38100" dir="2700000" algn="tl">
                    <a:srgbClr val="000000">
                      <a:alpha val="43137"/>
                    </a:srgbClr>
                  </a:outerShdw>
                </a:effectLst>
              </a:rPr>
              <a:t>0.4% current – 20 PF – 240 volt – pulse required</a:t>
            </a:r>
          </a:p>
          <a:p>
            <a:pPr>
              <a:buNone/>
            </a:pPr>
            <a:endParaRPr lang="en-US" sz="2000" dirty="0" smtClean="0">
              <a:effectLst>
                <a:outerShdw blurRad="38100" dist="38100" dir="2700000" algn="tl">
                  <a:srgbClr val="000000">
                    <a:alpha val="43137"/>
                  </a:srgbClr>
                </a:outerShdw>
              </a:effectLst>
            </a:endParaRPr>
          </a:p>
          <a:p>
            <a:r>
              <a:rPr lang="en-US" sz="2000" b="1" dirty="0" smtClean="0">
                <a:solidFill>
                  <a:srgbClr val="C00000"/>
                </a:solidFill>
                <a:effectLst>
                  <a:outerShdw blurRad="38100" dist="38100" dir="2700000" algn="tl">
                    <a:srgbClr val="000000">
                      <a:alpha val="43137"/>
                    </a:srgbClr>
                  </a:outerShdw>
                </a:effectLst>
              </a:rPr>
              <a:t>Crip test :- </a:t>
            </a:r>
          </a:p>
          <a:p>
            <a:pPr>
              <a:buNone/>
            </a:pPr>
            <a:r>
              <a:rPr lang="en-US" sz="2000" dirty="0" smtClean="0">
                <a:effectLst>
                  <a:outerShdw blurRad="38100" dist="38100" dir="2700000" algn="tl">
                    <a:srgbClr val="000000">
                      <a:alpha val="43137"/>
                    </a:srgbClr>
                  </a:outerShdw>
                </a:effectLst>
              </a:rPr>
              <a:t> </a:t>
            </a:r>
          </a:p>
          <a:p>
            <a:pPr>
              <a:buNone/>
            </a:pPr>
            <a:r>
              <a:rPr lang="en-US" sz="1800" dirty="0" smtClean="0">
                <a:effectLst>
                  <a:outerShdw blurRad="38100" dist="38100" dir="2700000" algn="tl">
                    <a:srgbClr val="000000">
                      <a:alpha val="43137"/>
                    </a:srgbClr>
                  </a:outerShdw>
                </a:effectLst>
              </a:rPr>
              <a:t>      0.4% current – 20 PF – 240 volt – No pulse</a:t>
            </a:r>
          </a:p>
          <a:p>
            <a:pPr>
              <a:buNone/>
            </a:pPr>
            <a:endParaRPr lang="en-US" sz="2000" dirty="0" smtClean="0">
              <a:effectLst>
                <a:outerShdw blurRad="38100" dist="38100" dir="2700000" algn="tl">
                  <a:srgbClr val="000000">
                    <a:alpha val="43137"/>
                  </a:srgbClr>
                </a:outerShdw>
              </a:effectLst>
            </a:endParaRPr>
          </a:p>
          <a:p>
            <a:r>
              <a:rPr lang="en-US" sz="2000" b="1" dirty="0" smtClean="0">
                <a:solidFill>
                  <a:srgbClr val="C00000"/>
                </a:solidFill>
                <a:effectLst>
                  <a:outerShdw blurRad="38100" dist="38100" dir="2700000" algn="tl">
                    <a:srgbClr val="000000">
                      <a:alpha val="43137"/>
                    </a:srgbClr>
                  </a:outerShdw>
                </a:effectLst>
              </a:rPr>
              <a:t>Repeatability test :-</a:t>
            </a:r>
          </a:p>
          <a:p>
            <a:endParaRPr lang="en-US" sz="2000" b="1" dirty="0" smtClean="0">
              <a:solidFill>
                <a:srgbClr val="C00000"/>
              </a:solidFill>
              <a:effectLst>
                <a:outerShdw blurRad="38100" dist="38100" dir="2700000" algn="tl">
                  <a:srgbClr val="000000">
                    <a:alpha val="43137"/>
                  </a:srgbClr>
                </a:outerShdw>
              </a:effectLst>
            </a:endParaRPr>
          </a:p>
          <a:p>
            <a:pPr>
              <a:buNone/>
            </a:pPr>
            <a:r>
              <a:rPr lang="en-US" sz="1800" dirty="0" smtClean="0">
                <a:effectLst>
                  <a:outerShdw blurRad="38100" dist="38100" dir="2700000" algn="tl">
                    <a:srgbClr val="000000">
                      <a:alpha val="43137"/>
                    </a:srgbClr>
                  </a:outerShdw>
                </a:effectLst>
              </a:rPr>
              <a:t>      Tested by computer</a:t>
            </a:r>
            <a:endParaRPr lang="en-US" sz="1800" dirty="0">
              <a:effectLst>
                <a:outerShdw blurRad="38100" dist="38100" dir="2700000" algn="tl">
                  <a:srgbClr val="000000">
                    <a:alpha val="43137"/>
                  </a:srgbClr>
                </a:outerShdw>
              </a:effectLst>
            </a:endParaRPr>
          </a:p>
        </p:txBody>
      </p:sp>
    </p:spTree>
  </p:cSld>
  <p:clrMapOvr>
    <a:masterClrMapping/>
  </p:clrMapOvr>
  <p:transition spd="slow">
    <p:wipe dir="d"/>
    <p:sndAc>
      <p:stSnd>
        <p:snd r:embed="rId2" name="click.wav" builtIn="1"/>
      </p:stSnd>
    </p:sndAc>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Testing of meters</a:t>
            </a:r>
            <a:endParaRPr lang="en-US" dirty="0"/>
          </a:p>
        </p:txBody>
      </p:sp>
      <p:sp>
        <p:nvSpPr>
          <p:cNvPr id="3" name="Content Placeholder 2"/>
          <p:cNvSpPr>
            <a:spLocks noGrp="1"/>
          </p:cNvSpPr>
          <p:nvPr>
            <p:ph idx="1"/>
          </p:nvPr>
        </p:nvSpPr>
        <p:spPr/>
        <p:txBody>
          <a:bodyPr>
            <a:normAutofit lnSpcReduction="10000"/>
          </a:bodyPr>
          <a:lstStyle/>
          <a:p>
            <a:r>
              <a:rPr lang="en-US" sz="2000" b="1" dirty="0" smtClean="0">
                <a:solidFill>
                  <a:srgbClr val="C00000"/>
                </a:solidFill>
                <a:effectLst>
                  <a:outerShdw blurRad="38100" dist="38100" dir="2700000" algn="tl">
                    <a:srgbClr val="000000">
                      <a:alpha val="43137"/>
                    </a:srgbClr>
                  </a:outerShdw>
                </a:effectLst>
              </a:rPr>
              <a:t>Power loss :- </a:t>
            </a:r>
          </a:p>
          <a:p>
            <a:endParaRPr lang="en-US" sz="2000" dirty="0" smtClean="0">
              <a:effectLst>
                <a:outerShdw blurRad="38100" dist="38100" dir="2700000" algn="tl">
                  <a:srgbClr val="000000">
                    <a:alpha val="43137"/>
                  </a:srgbClr>
                </a:outerShdw>
              </a:effectLst>
            </a:endParaRPr>
          </a:p>
          <a:p>
            <a:pPr>
              <a:buNone/>
            </a:pPr>
            <a:r>
              <a:rPr lang="en-US" sz="2000" dirty="0" smtClean="0">
                <a:effectLst>
                  <a:outerShdw blurRad="38100" dist="38100" dir="2700000" algn="tl">
                    <a:srgbClr val="000000">
                      <a:alpha val="43137"/>
                    </a:srgbClr>
                  </a:outerShdw>
                </a:effectLst>
              </a:rPr>
              <a:t>       </a:t>
            </a:r>
            <a:r>
              <a:rPr lang="en-US" sz="1800" dirty="0" smtClean="0">
                <a:effectLst>
                  <a:outerShdw blurRad="38100" dist="38100" dir="2700000" algn="tl">
                    <a:srgbClr val="000000">
                      <a:alpha val="43137"/>
                    </a:srgbClr>
                  </a:outerShdw>
                </a:effectLst>
              </a:rPr>
              <a:t>7/8 watts</a:t>
            </a:r>
          </a:p>
          <a:p>
            <a:pPr>
              <a:buNone/>
            </a:pPr>
            <a:endParaRPr lang="en-US" sz="1800" dirty="0" smtClean="0">
              <a:effectLst>
                <a:outerShdw blurRad="38100" dist="38100" dir="2700000" algn="tl">
                  <a:srgbClr val="000000">
                    <a:alpha val="43137"/>
                  </a:srgbClr>
                </a:outerShdw>
              </a:effectLst>
            </a:endParaRPr>
          </a:p>
          <a:p>
            <a:r>
              <a:rPr lang="en-US" sz="2000" b="1" dirty="0" smtClean="0">
                <a:solidFill>
                  <a:srgbClr val="C00000"/>
                </a:solidFill>
                <a:effectLst>
                  <a:outerShdw blurRad="38100" dist="38100" dir="2700000" algn="tl">
                    <a:srgbClr val="000000">
                      <a:alpha val="43137"/>
                    </a:srgbClr>
                  </a:outerShdw>
                </a:effectLst>
              </a:rPr>
              <a:t>High voltage :-</a:t>
            </a:r>
          </a:p>
          <a:p>
            <a:endParaRPr lang="en-US" sz="1800" b="1" dirty="0" smtClean="0">
              <a:solidFill>
                <a:srgbClr val="C00000"/>
              </a:solidFill>
              <a:effectLst>
                <a:outerShdw blurRad="38100" dist="38100" dir="2700000" algn="tl">
                  <a:srgbClr val="000000">
                    <a:alpha val="43137"/>
                  </a:srgbClr>
                </a:outerShdw>
              </a:effectLst>
            </a:endParaRPr>
          </a:p>
          <a:p>
            <a:pPr>
              <a:buNone/>
            </a:pPr>
            <a:r>
              <a:rPr lang="en-US" sz="1800" dirty="0" smtClean="0">
                <a:effectLst>
                  <a:outerShdw blurRad="38100" dist="38100" dir="2700000" algn="tl">
                    <a:srgbClr val="000000">
                      <a:alpha val="43137"/>
                    </a:srgbClr>
                  </a:outerShdw>
                </a:effectLst>
              </a:rPr>
              <a:t>       4kv</a:t>
            </a:r>
          </a:p>
          <a:p>
            <a:pPr>
              <a:buNone/>
            </a:pPr>
            <a:endParaRPr lang="en-US" sz="1800" dirty="0" smtClean="0">
              <a:effectLst>
                <a:outerShdw blurRad="38100" dist="38100" dir="2700000" algn="tl">
                  <a:srgbClr val="000000">
                    <a:alpha val="43137"/>
                  </a:srgbClr>
                </a:outerShdw>
              </a:effectLst>
            </a:endParaRPr>
          </a:p>
          <a:p>
            <a:r>
              <a:rPr lang="en-US" sz="2000" b="1" dirty="0" smtClean="0">
                <a:solidFill>
                  <a:srgbClr val="C00000"/>
                </a:solidFill>
                <a:effectLst>
                  <a:outerShdw blurRad="38100" dist="38100" dir="2700000" algn="tl">
                    <a:srgbClr val="000000">
                      <a:alpha val="43137"/>
                    </a:srgbClr>
                  </a:outerShdw>
                </a:effectLst>
              </a:rPr>
              <a:t>Dial test :-</a:t>
            </a:r>
          </a:p>
          <a:p>
            <a:endParaRPr lang="en-US" sz="2000" b="1" dirty="0" smtClean="0">
              <a:solidFill>
                <a:srgbClr val="C00000"/>
              </a:solidFill>
              <a:effectLst>
                <a:outerShdw blurRad="38100" dist="38100" dir="2700000" algn="tl">
                  <a:srgbClr val="000000">
                    <a:alpha val="43137"/>
                  </a:srgbClr>
                </a:outerShdw>
              </a:effectLst>
            </a:endParaRPr>
          </a:p>
          <a:p>
            <a:pPr>
              <a:buNone/>
            </a:pPr>
            <a:r>
              <a:rPr lang="en-US" sz="1800" dirty="0" smtClean="0">
                <a:effectLst>
                  <a:outerShdw blurRad="38100" dist="38100" dir="2700000" algn="tl">
                    <a:srgbClr val="000000">
                      <a:alpha val="43137"/>
                    </a:srgbClr>
                  </a:outerShdw>
                </a:effectLst>
              </a:rPr>
              <a:t>       3200 pulse, 1000 watts, 240 volt</a:t>
            </a:r>
          </a:p>
          <a:p>
            <a:pPr>
              <a:buNone/>
            </a:pPr>
            <a:endParaRPr lang="en-US" sz="1800" dirty="0" smtClean="0">
              <a:effectLst>
                <a:outerShdw blurRad="38100" dist="38100" dir="2700000" algn="tl">
                  <a:srgbClr val="000000">
                    <a:alpha val="43137"/>
                  </a:srgbClr>
                </a:outerShdw>
              </a:effectLst>
            </a:endParaRPr>
          </a:p>
          <a:p>
            <a:pPr>
              <a:buNone/>
            </a:pPr>
            <a:r>
              <a:rPr lang="en-US" sz="1800" dirty="0" smtClean="0">
                <a:effectLst>
                  <a:outerShdw blurRad="38100" dist="38100" dir="2700000" algn="tl">
                    <a:srgbClr val="000000">
                      <a:alpha val="43137"/>
                    </a:srgbClr>
                  </a:outerShdw>
                </a:effectLst>
              </a:rPr>
              <a:t>       Extract value – 0.1 </a:t>
            </a:r>
            <a:endParaRPr lang="en-US" sz="1800" dirty="0">
              <a:effectLst>
                <a:outerShdw blurRad="38100" dist="38100" dir="2700000" algn="tl">
                  <a:srgbClr val="000000">
                    <a:alpha val="43137"/>
                  </a:srgbClr>
                </a:outerShdw>
              </a:effectLst>
            </a:endParaRPr>
          </a:p>
        </p:txBody>
      </p:sp>
    </p:spTree>
  </p:cSld>
  <p:clrMapOvr>
    <a:masterClrMapping/>
  </p:clrMapOvr>
  <p:transition spd="slow">
    <p:pull dir="ld"/>
    <p:sndAc>
      <p:stSnd>
        <p:snd r:embed="rId2" name="click.wav" builtIn="1"/>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crosoft_Office_2010_free.jpg"/>
          <p:cNvPicPr>
            <a:picLocks noGrp="1" noChangeAspect="1"/>
          </p:cNvPicPr>
          <p:nvPr isPhoto="1"/>
        </p:nvPicPr>
        <p:blipFill>
          <a:blip r:embed="rId3">
            <a:lum/>
          </a:blip>
          <a:stretch>
            <a:fillRect/>
          </a:stretch>
        </p:blipFill>
        <p:spPr>
          <a:xfrm>
            <a:off x="0" y="0"/>
            <a:ext cx="9144000" cy="6858000"/>
          </a:xfrm>
          <a:prstGeom prst="rect">
            <a:avLst/>
          </a:prstGeom>
          <a:noFill/>
          <a:ln>
            <a:noFill/>
          </a:ln>
        </p:spPr>
      </p:pic>
    </p:spTree>
  </p:cSld>
  <p:clrMapOvr>
    <a:masterClrMapping/>
  </p:clrMapOvr>
  <p:transition spd="slow">
    <p:pull dir="ld"/>
    <p:sndAc>
      <p:stSnd>
        <p:snd r:embed="rId2" name="click.wav" builtIn="1"/>
      </p:stSnd>
    </p:sndAc>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effectLst>
                  <a:outerShdw blurRad="38100" dist="38100" dir="2700000" algn="tl">
                    <a:srgbClr val="000000">
                      <a:alpha val="43137"/>
                    </a:srgbClr>
                  </a:outerShdw>
                </a:effectLst>
              </a:rPr>
              <a:t>Electricity meters</a:t>
            </a:r>
            <a:endParaRPr lang="en-US" sz="4000" b="1" dirty="0">
              <a:solidFill>
                <a:srgbClr val="C0000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lstStyle/>
          <a:p>
            <a:pPr>
              <a:buNone/>
            </a:pPr>
            <a:r>
              <a:rPr lang="en-US" sz="1800" b="1" dirty="0" smtClean="0">
                <a:effectLst>
                  <a:outerShdw blurRad="38100" dist="38100" dir="2700000" algn="tl">
                    <a:srgbClr val="000000">
                      <a:alpha val="43137"/>
                    </a:srgbClr>
                  </a:outerShdw>
                </a:effectLst>
              </a:rPr>
              <a:t>      </a:t>
            </a:r>
          </a:p>
          <a:p>
            <a:pPr>
              <a:buNone/>
            </a:pPr>
            <a:r>
              <a:rPr lang="en-US" sz="1800" b="1" dirty="0" smtClean="0">
                <a:effectLst>
                  <a:outerShdw blurRad="38100" dist="38100" dir="2700000" algn="tl">
                    <a:srgbClr val="000000">
                      <a:alpha val="43137"/>
                    </a:srgbClr>
                  </a:outerShdw>
                </a:effectLst>
              </a:rPr>
              <a:t>       </a:t>
            </a:r>
            <a:r>
              <a:rPr lang="en-US" sz="1800" b="1" dirty="0" smtClean="0">
                <a:solidFill>
                  <a:schemeClr val="accent1">
                    <a:lumMod val="50000"/>
                  </a:schemeClr>
                </a:solidFill>
                <a:effectLst>
                  <a:outerShdw blurRad="38100" dist="38100" dir="2700000" algn="tl">
                    <a:srgbClr val="000000">
                      <a:alpha val="43137"/>
                    </a:srgbClr>
                  </a:outerShdw>
                </a:effectLst>
              </a:rPr>
              <a:t>Analog electricity meter                                             Digital electricity meter</a:t>
            </a:r>
          </a:p>
          <a:p>
            <a:pPr>
              <a:buNone/>
            </a:pPr>
            <a:endParaRPr lang="en-US" dirty="0"/>
          </a:p>
        </p:txBody>
      </p:sp>
      <p:pic>
        <p:nvPicPr>
          <p:cNvPr id="6" name="Picture 5" descr="http://upload.wikimedia.org/wikipedia/commons/thumb/b/b9/Hydro_quebec_meter.JPG/220px-Hydro_quebec_meter.JPG">
            <a:hlinkClick r:id="rId4"/>
          </p:cNvPr>
          <p:cNvPicPr/>
          <p:nvPr/>
        </p:nvPicPr>
        <p:blipFill>
          <a:blip r:embed="rId5"/>
          <a:srcRect/>
          <a:stretch>
            <a:fillRect/>
          </a:stretch>
        </p:blipFill>
        <p:spPr bwMode="auto">
          <a:xfrm>
            <a:off x="990600" y="2667000"/>
            <a:ext cx="2095500" cy="3143250"/>
          </a:xfrm>
          <a:prstGeom prst="rect">
            <a:avLst/>
          </a:prstGeom>
          <a:ln>
            <a:noFill/>
          </a:ln>
          <a:effectLst>
            <a:outerShdw blurRad="190500" algn="tl" rotWithShape="0">
              <a:srgbClr val="000000">
                <a:alpha val="70000"/>
              </a:srgbClr>
            </a:outerShdw>
          </a:effectLst>
        </p:spPr>
      </p:pic>
      <p:pic>
        <p:nvPicPr>
          <p:cNvPr id="7" name="Picture 6" descr="http://upload.wikimedia.org/wikipedia/en/thumb/4/47/Hydro_Quebec_meter_solid_state.jpg/220px-Hydro_Quebec_meter_solid_state.jpg">
            <a:hlinkClick r:id="rId6"/>
          </p:cNvPr>
          <p:cNvPicPr/>
          <p:nvPr/>
        </p:nvPicPr>
        <p:blipFill>
          <a:blip r:embed="rId7"/>
          <a:srcRect/>
          <a:stretch>
            <a:fillRect/>
          </a:stretch>
        </p:blipFill>
        <p:spPr bwMode="auto">
          <a:xfrm>
            <a:off x="5562600" y="2667000"/>
            <a:ext cx="2095500" cy="3114675"/>
          </a:xfrm>
          <a:prstGeom prst="rect">
            <a:avLst/>
          </a:prstGeom>
          <a:ln>
            <a:noFill/>
          </a:ln>
          <a:effectLst>
            <a:outerShdw blurRad="190500" algn="tl" rotWithShape="0">
              <a:srgbClr val="000000">
                <a:alpha val="70000"/>
              </a:srgbClr>
            </a:outerShdw>
          </a:effectLst>
        </p:spPr>
      </p:pic>
    </p:spTree>
  </p:cSld>
  <p:clrMapOvr>
    <a:masterClrMapping/>
  </p:clrMapOvr>
  <p:transition spd="slow">
    <p:wipe/>
    <p:sndAc>
      <p:stSnd>
        <p:snd r:embed="rId2" name="click.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599"/>
            <a:ext cx="7772400" cy="1066801"/>
          </a:xfrm>
        </p:spPr>
        <p:txBody>
          <a:bodyPr>
            <a:normAutofit fontScale="90000"/>
          </a:bodyPr>
          <a:lstStyle/>
          <a:p>
            <a:r>
              <a:rPr lang="en-US" b="1" dirty="0" smtClean="0">
                <a:solidFill>
                  <a:srgbClr val="C00000"/>
                </a:solidFill>
                <a:effectLst>
                  <a:outerShdw blurRad="38100" dist="38100" dir="2700000" algn="tl">
                    <a:srgbClr val="000000">
                      <a:alpha val="43137"/>
                    </a:srgbClr>
                  </a:outerShdw>
                </a:effectLst>
              </a:rPr>
              <a:t>Direct current (DC)</a:t>
            </a:r>
            <a:r>
              <a:rPr lang="en-US" dirty="0" smtClean="0"/>
              <a:t/>
            </a:r>
            <a:br>
              <a:rPr lang="en-US" dirty="0" smtClean="0"/>
            </a:br>
            <a:endParaRPr lang="en-US" dirty="0"/>
          </a:p>
        </p:txBody>
      </p:sp>
      <p:sp>
        <p:nvSpPr>
          <p:cNvPr id="3" name="Subtitle 2"/>
          <p:cNvSpPr>
            <a:spLocks noGrp="1"/>
          </p:cNvSpPr>
          <p:nvPr>
            <p:ph type="subTitle" idx="1"/>
          </p:nvPr>
        </p:nvSpPr>
        <p:spPr>
          <a:xfrm>
            <a:off x="533400" y="1828800"/>
            <a:ext cx="8077200" cy="4114800"/>
          </a:xfrm>
        </p:spPr>
        <p:txBody>
          <a:bodyPr>
            <a:normAutofit/>
          </a:bodyPr>
          <a:lstStyle/>
          <a:p>
            <a:r>
              <a:rPr lang="en-US" sz="2400" dirty="0" smtClean="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rPr>
              <a:t>Direct current (DC) is the unidirectional flow of electric charge. Direct current is produced by sources such as batteries, thermocouples, solar cells, and commentator-type electric machines of the dynamo type. Direct current may flow in a conductor such as a wire, but can also flow through semiconductors</a:t>
            </a:r>
            <a:r>
              <a:rPr lang="en-US" sz="2400" dirty="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rPr>
              <a:t>,</a:t>
            </a:r>
            <a:r>
              <a:rPr lang="en-US" sz="2400" dirty="0" smtClean="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rPr>
              <a:t> insulators, or even through a vacuum as in electron or ion beams. The electric charge flows in a constant direction, distinguishing it from alternating current</a:t>
            </a:r>
            <a:r>
              <a:rPr lang="en-US" sz="2400" dirty="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rPr>
              <a:t> </a:t>
            </a:r>
            <a:r>
              <a:rPr lang="en-US" sz="2400" dirty="0" smtClean="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rPr>
              <a:t>(AC). A term formerly used for direct current was galvanic current.</a:t>
            </a:r>
          </a:p>
          <a:p>
            <a:endParaRPr lang="en-US" sz="2400" dirty="0"/>
          </a:p>
        </p:txBody>
      </p:sp>
    </p:spTree>
  </p:cSld>
  <p:clrMapOvr>
    <a:masterClrMapping/>
  </p:clrMapOvr>
  <p:transition spd="slow">
    <p:wipe dir="r"/>
    <p:sndAc>
      <p:stSnd>
        <p:snd r:embed="rId2" name="click.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rmAutofit/>
          </a:bodyPr>
          <a:lstStyle/>
          <a:p>
            <a:r>
              <a:rPr lang="en-US" sz="4000" b="1" dirty="0" smtClean="0">
                <a:solidFill>
                  <a:srgbClr val="C00000"/>
                </a:solidFill>
                <a:effectLst>
                  <a:outerShdw blurRad="38100" dist="38100" dir="2700000" algn="tl">
                    <a:srgbClr val="000000">
                      <a:alpha val="43137"/>
                    </a:srgbClr>
                  </a:outerShdw>
                </a:effectLst>
              </a:rPr>
              <a:t>Alternating current (AC)</a:t>
            </a:r>
            <a:br>
              <a:rPr lang="en-US" sz="4000" b="1" dirty="0" smtClean="0">
                <a:solidFill>
                  <a:srgbClr val="C00000"/>
                </a:solidFill>
                <a:effectLst>
                  <a:outerShdw blurRad="38100" dist="38100" dir="2700000" algn="tl">
                    <a:srgbClr val="000000">
                      <a:alpha val="43137"/>
                    </a:srgbClr>
                  </a:outerShdw>
                </a:effectLst>
              </a:rPr>
            </a:br>
            <a:endParaRPr lang="en-US" sz="4000" b="1" dirty="0">
              <a:solidFill>
                <a:srgbClr val="C0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33400" y="1600200"/>
            <a:ext cx="8229600" cy="4495800"/>
          </a:xfrm>
        </p:spPr>
        <p:txBody>
          <a:bodyPr>
            <a:normAutofit/>
          </a:bodyPr>
          <a:lstStyle/>
          <a:p>
            <a:r>
              <a:rPr lang="en-US" sz="2400" dirty="0" smtClean="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rPr>
              <a:t>In alternating current (AC, </a:t>
            </a:r>
            <a:r>
              <a:rPr lang="en-US" sz="2400" smtClean="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rPr>
              <a:t>also dc</a:t>
            </a:r>
            <a:r>
              <a:rPr lang="en-US" sz="2400" dirty="0" smtClean="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rPr>
              <a:t>), the movement of electric charge periodically reverses direction. In direct current (DC, also ac), the flow of electric charge is only in one direction. AC is the form in which electric power is delivered to businesses and residences. The usual waveform</a:t>
            </a:r>
            <a:r>
              <a:rPr lang="en-US" sz="2400" dirty="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rPr>
              <a:t> </a:t>
            </a:r>
            <a:r>
              <a:rPr lang="en-US" sz="2400" dirty="0" smtClean="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rPr>
              <a:t>of an AC power circuit is a sine wave. In certain applications, different waveforms are used, such as triangular or square waves. Audio and radio signals carried on electrical wires are also examples of alternating current. In these applications, an important goal is often the recovery of information encoded (or modulated) onto the AC signal.</a:t>
            </a:r>
            <a:endParaRPr lang="en-US" sz="2400" dirty="0" smtClean="0">
              <a:solidFill>
                <a:schemeClr val="tx1"/>
              </a:solidFill>
              <a:effectLst>
                <a:outerShdw blurRad="38100" dist="38100" dir="2700000" algn="tl">
                  <a:srgbClr val="000000">
                    <a:alpha val="43137"/>
                  </a:srgbClr>
                </a:outerShdw>
              </a:effectLst>
            </a:endParaRPr>
          </a:p>
          <a:p>
            <a:endParaRPr lang="en-US" dirty="0"/>
          </a:p>
        </p:txBody>
      </p:sp>
    </p:spTree>
  </p:cSld>
  <p:clrMapOvr>
    <a:masterClrMapping/>
  </p:clrMapOvr>
  <p:transition spd="slow">
    <p:wipe dir="u"/>
    <p:sndAc>
      <p:stSnd>
        <p:snd r:embed="rId2" name="click.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solidFill>
                  <a:srgbClr val="C00000"/>
                </a:solidFill>
                <a:effectLst>
                  <a:outerShdw blurRad="38100" dist="38100" dir="2700000" algn="tl">
                    <a:srgbClr val="000000">
                      <a:alpha val="43137"/>
                    </a:srgbClr>
                  </a:outerShdw>
                </a:effectLst>
              </a:rPr>
              <a:t>Block diagram of an electronic energy meter</a:t>
            </a:r>
            <a:endParaRPr lang="en-US" sz="2000" b="1" dirty="0">
              <a:solidFill>
                <a:srgbClr val="C00000"/>
              </a:solidFill>
              <a:effectLst>
                <a:outerShdw blurRad="38100" dist="38100" dir="2700000" algn="tl">
                  <a:srgbClr val="000000">
                    <a:alpha val="43137"/>
                  </a:srgbClr>
                </a:outerShdw>
              </a:effectLst>
            </a:endParaRPr>
          </a:p>
        </p:txBody>
      </p:sp>
      <p:pic>
        <p:nvPicPr>
          <p:cNvPr id="4" name="il_fi" descr="http://i.cmpnet.com/industrialcontroldesignline/2007/4/timeter1big.gif"/>
          <p:cNvPicPr>
            <a:picLocks noGrp="1"/>
          </p:cNvPicPr>
          <p:nvPr>
            <p:ph idx="1"/>
          </p:nvPr>
        </p:nvPicPr>
        <p:blipFill>
          <a:blip r:embed="rId3"/>
          <a:stretch>
            <a:fillRect/>
          </a:stretch>
        </p:blipFill>
        <p:spPr bwMode="auto">
          <a:xfrm>
            <a:off x="2207519" y="1600200"/>
            <a:ext cx="4728962" cy="4525963"/>
          </a:xfrm>
          <a:prstGeom prst="rect">
            <a:avLst/>
          </a:prstGeom>
          <a:noFill/>
          <a:ln w="9525">
            <a:noFill/>
            <a:miter lim="800000"/>
            <a:headEnd/>
            <a:tailEnd/>
          </a:ln>
        </p:spPr>
      </p:pic>
    </p:spTree>
  </p:cSld>
  <p:clrMapOvr>
    <a:masterClrMapping/>
  </p:clrMapOvr>
  <p:transition spd="slow">
    <p:pull dir="d"/>
    <p:sndAc>
      <p:stSnd>
        <p:snd r:embed="rId2" name="click.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b="1" dirty="0" smtClean="0">
                <a:solidFill>
                  <a:srgbClr val="C00000"/>
                </a:solidFill>
                <a:effectLst>
                  <a:outerShdw blurRad="38100" dist="38100" dir="2700000" algn="tl">
                    <a:srgbClr val="000000">
                      <a:alpha val="43137"/>
                    </a:srgbClr>
                  </a:outerShdw>
                </a:effectLst>
                <a:latin typeface="+mn-lt"/>
              </a:rPr>
              <a:t>Types of meters</a:t>
            </a:r>
            <a:r>
              <a:rPr lang="en-US" b="1" dirty="0" smtClean="0">
                <a:solidFill>
                  <a:srgbClr val="C00000"/>
                </a:solidFill>
              </a:rPr>
              <a:t/>
            </a:r>
            <a:br>
              <a:rPr lang="en-US" b="1"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a:xfrm>
            <a:off x="457200" y="1524000"/>
            <a:ext cx="8229600" cy="4525963"/>
          </a:xfrm>
        </p:spPr>
        <p:txBody>
          <a:bodyPr>
            <a:normAutofit fontScale="92500" lnSpcReduction="20000"/>
          </a:bodyPr>
          <a:lstStyle/>
          <a:p>
            <a:pPr>
              <a:buNone/>
            </a:pPr>
            <a:r>
              <a:rPr lang="en-US" dirty="0" smtClean="0"/>
              <a:t> </a:t>
            </a:r>
          </a:p>
          <a:p>
            <a:pPr>
              <a:buNone/>
            </a:pPr>
            <a:r>
              <a:rPr lang="en-US" dirty="0" smtClean="0"/>
              <a:t>    </a:t>
            </a:r>
            <a:r>
              <a:rPr lang="en-US" sz="2600" dirty="0" smtClean="0">
                <a:effectLst>
                  <a:outerShdw blurRad="38100" dist="38100" dir="2700000" algn="tl">
                    <a:srgbClr val="000000">
                      <a:alpha val="43137"/>
                    </a:srgbClr>
                  </a:outerShdw>
                </a:effectLst>
              </a:rPr>
              <a:t>Electricity meters operate by continuously measuring instantaneous voltage (volts) and current (amperes) and finding the product of these to give instantaneous electrical power (watts) which is then integrated against time to give energy used (joules), kilowatt-hours etc.). Meters for smaller services (such as small residential customers) can be connected directly in-line between source and customer. For larger loads, more than about 200 ampere of load, current transformers are used, so that the meter can be located other than in line with the service conductors. The meters fall into two basic categories, electromechanical and electronic.</a:t>
            </a:r>
          </a:p>
          <a:p>
            <a:pPr>
              <a:buNone/>
            </a:pPr>
            <a:r>
              <a:rPr lang="en-US" sz="2600" dirty="0" smtClean="0">
                <a:effectLst>
                  <a:outerShdw blurRad="38100" dist="38100" dir="2700000" algn="tl">
                    <a:srgbClr val="000000">
                      <a:alpha val="43137"/>
                    </a:srgbClr>
                  </a:outerShdw>
                </a:effectLst>
              </a:rPr>
              <a:t> </a:t>
            </a:r>
          </a:p>
          <a:p>
            <a:endParaRPr lang="en-US" dirty="0"/>
          </a:p>
        </p:txBody>
      </p:sp>
    </p:spTree>
  </p:cSld>
  <p:clrMapOvr>
    <a:masterClrMapping/>
  </p:clrMapOvr>
  <p:transition spd="slow">
    <p:pull/>
    <p:sndAc>
      <p:stSnd>
        <p:snd r:embed="rId2" name="click.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4"/>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b="1" dirty="0" smtClean="0">
                <a:solidFill>
                  <a:srgbClr val="C00000"/>
                </a:solidFill>
                <a:effectLst>
                  <a:outerShdw blurRad="38100" dist="38100" dir="2700000" algn="tl">
                    <a:srgbClr val="000000">
                      <a:alpha val="43137"/>
                    </a:srgbClr>
                  </a:outerShdw>
                </a:effectLst>
              </a:rPr>
              <a:t>Electromechanical meters</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229600" cy="5410200"/>
          </a:xfrm>
        </p:spPr>
        <p:txBody>
          <a:bodyPr>
            <a:normAutofit fontScale="25000" lnSpcReduction="20000"/>
          </a:bodyPr>
          <a:lstStyle/>
          <a:p>
            <a:endParaRPr lang="en-US" dirty="0" smtClean="0"/>
          </a:p>
          <a:p>
            <a:pPr>
              <a:buNone/>
            </a:pPr>
            <a:r>
              <a:rPr lang="en-US" b="1" dirty="0" smtClean="0"/>
              <a:t> </a:t>
            </a:r>
            <a:endParaRPr lang="en-US" sz="4900" b="1" dirty="0" smtClean="0"/>
          </a:p>
          <a:p>
            <a:pPr>
              <a:buNone/>
            </a:pPr>
            <a:r>
              <a:rPr lang="en-US" sz="9600" dirty="0" smtClean="0"/>
              <a:t>     </a:t>
            </a:r>
            <a:r>
              <a:rPr lang="en-US" sz="6400" dirty="0" smtClean="0">
                <a:effectLst>
                  <a:outerShdw blurRad="38100" dist="38100" dir="2700000" algn="tl">
                    <a:srgbClr val="000000">
                      <a:alpha val="43137"/>
                    </a:srgbClr>
                  </a:outerShdw>
                </a:effectLst>
              </a:rPr>
              <a:t>The most common type of electricity meter is the electromechanical induction watt-hour meter. </a:t>
            </a:r>
          </a:p>
          <a:p>
            <a:pPr>
              <a:buNone/>
            </a:pPr>
            <a:endParaRPr lang="en-US" sz="6400" dirty="0" smtClean="0">
              <a:effectLst>
                <a:outerShdw blurRad="38100" dist="38100" dir="2700000" algn="tl">
                  <a:srgbClr val="000000">
                    <a:alpha val="43137"/>
                  </a:srgbClr>
                </a:outerShdw>
              </a:effectLst>
            </a:endParaRPr>
          </a:p>
          <a:p>
            <a:pPr>
              <a:buNone/>
            </a:pPr>
            <a:r>
              <a:rPr lang="en-US" sz="6400" dirty="0" smtClean="0">
                <a:effectLst>
                  <a:outerShdw blurRad="38100" dist="38100" dir="2700000" algn="tl">
                    <a:srgbClr val="000000">
                      <a:alpha val="43137"/>
                    </a:srgbClr>
                  </a:outerShdw>
                </a:effectLst>
              </a:rPr>
              <a:t>        The electromechanical induction meter operates by counting the revolutions of an aluminum disc which is made to rotate at a speed proportional to the power. The number of revolutions is thus proportional to the energy usage. The voltage coil consumes a small and relatively constant amount of power, typically around 2 watts which is not registered on the meter. The current coil similarly consumes a small amount of power in proportion to the square of the current flowing through it, typically up to a couple of watts at full load, which is registered on the meter. The metallic disc is acted upon by two coils. One coil is connected in such a way that it produces a magnetic flux in proportion to the voltage and the other produces a magnetic flux in proportion to the current. The field of the voltage coil is delayed by 90 degrees using a lag coil. This produces eddy currents in the disc and the effect is such that a force is exerted on the disc in proportion to the product of the instantaneous current and voltage. </a:t>
            </a:r>
          </a:p>
          <a:p>
            <a:pPr>
              <a:buNone/>
            </a:pPr>
            <a:endParaRPr lang="en-US" sz="6400" dirty="0" smtClean="0">
              <a:effectLst>
                <a:outerShdw blurRad="38100" dist="38100" dir="2700000" algn="tl">
                  <a:srgbClr val="000000">
                    <a:alpha val="43137"/>
                  </a:srgbClr>
                </a:outerShdw>
              </a:effectLst>
            </a:endParaRPr>
          </a:p>
          <a:p>
            <a:pPr>
              <a:buNone/>
            </a:pPr>
            <a:r>
              <a:rPr lang="en-US" sz="6400" dirty="0" smtClean="0">
                <a:effectLst>
                  <a:outerShdw blurRad="38100" dist="38100" dir="2700000" algn="tl">
                    <a:srgbClr val="000000">
                      <a:alpha val="43137"/>
                    </a:srgbClr>
                  </a:outerShdw>
                </a:effectLst>
              </a:rPr>
              <a:t>        A permanent magnet exerts an opposing force proportional to the speed of rotation of the disc. The equilibrium between these two opposing forces results in the disc rotating at a speed proportional to the power being used. The disc drives a register mechanism which integrates the speed of the disc over time by counting revolutions, much like the odometer in a car, in order to render a measurement of the total energy used over a period of time.</a:t>
            </a:r>
          </a:p>
          <a:p>
            <a:pPr>
              <a:buNone/>
            </a:pPr>
            <a:r>
              <a:rPr lang="en-US" sz="6400" dirty="0" smtClean="0">
                <a:effectLst>
                  <a:outerShdw blurRad="38100" dist="38100" dir="2700000" algn="tl">
                    <a:srgbClr val="000000">
                      <a:alpha val="43137"/>
                    </a:srgbClr>
                  </a:outerShdw>
                </a:effectLst>
              </a:rPr>
              <a:t>        The type of meter described above is used on a single-phase AC supply. Different phase configurations use additional voltage and current coils.</a:t>
            </a:r>
          </a:p>
          <a:p>
            <a:pPr>
              <a:buNone/>
            </a:pPr>
            <a:r>
              <a:rPr lang="en-US" sz="9600" dirty="0" smtClean="0"/>
              <a:t> </a:t>
            </a:r>
          </a:p>
          <a:p>
            <a:endParaRPr lang="en-US" sz="9600" dirty="0"/>
          </a:p>
        </p:txBody>
      </p:sp>
    </p:spTree>
  </p:cSld>
  <p:clrMapOvr>
    <a:masterClrMapping/>
  </p:clrMapOvr>
  <p:transition spd="slow">
    <p:pull dir="r"/>
    <p:sndAc>
      <p:stSnd>
        <p:snd r:embed="rId3" name="click.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Electromechanical meter</a:t>
            </a:r>
            <a:endParaRPr lang="en-US" dirty="0"/>
          </a:p>
        </p:txBody>
      </p:sp>
      <p:pic>
        <p:nvPicPr>
          <p:cNvPr id="4" name="Content Placeholder 3" descr="http://upload.wikimedia.org/wikipedia/commons/thumb/1/16/ElectricityMeterMechanism.jpg/220px-ElectricityMeterMechanism.jpg">
            <a:hlinkClick r:id="rId4"/>
          </p:cNvPr>
          <p:cNvPicPr>
            <a:picLocks noGrp="1"/>
          </p:cNvPicPr>
          <p:nvPr>
            <p:ph idx="1"/>
          </p:nvPr>
        </p:nvPicPr>
        <p:blipFill>
          <a:blip r:embed="rId5"/>
          <a:srcRect/>
          <a:stretch>
            <a:fillRect/>
          </a:stretch>
        </p:blipFill>
        <p:spPr bwMode="auto">
          <a:xfrm>
            <a:off x="838200" y="2590800"/>
            <a:ext cx="2286000" cy="2362200"/>
          </a:xfrm>
          <a:prstGeom prst="rect">
            <a:avLst/>
          </a:prstGeom>
          <a:ln>
            <a:noFill/>
          </a:ln>
          <a:effectLst>
            <a:outerShdw blurRad="190500" algn="tl" rotWithShape="0">
              <a:srgbClr val="000000">
                <a:alpha val="70000"/>
              </a:srgbClr>
            </a:outerShdw>
          </a:effectLst>
        </p:spPr>
      </p:pic>
      <p:sp>
        <p:nvSpPr>
          <p:cNvPr id="6" name="Rectangle 5"/>
          <p:cNvSpPr/>
          <p:nvPr/>
        </p:nvSpPr>
        <p:spPr>
          <a:xfrm>
            <a:off x="4038600" y="2133600"/>
            <a:ext cx="4572000" cy="3416320"/>
          </a:xfrm>
          <a:prstGeom prst="rect">
            <a:avLst/>
          </a:prstGeom>
        </p:spPr>
        <p:txBody>
          <a:bodyPr wrap="square">
            <a:spAutoFit/>
          </a:bodyPr>
          <a:lstStyle/>
          <a:p>
            <a:r>
              <a:rPr lang="en-US" sz="1200" b="1" dirty="0" smtClean="0">
                <a:solidFill>
                  <a:schemeClr val="tx2">
                    <a:lumMod val="75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Mechanism of electromechanical induction meter.</a:t>
            </a:r>
          </a:p>
          <a:p>
            <a:r>
              <a:rPr lang="en-US" sz="1200" b="1" dirty="0" smtClean="0">
                <a:solidFill>
                  <a:schemeClr val="tx2">
                    <a:lumMod val="75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
            </a:r>
            <a:br>
              <a:rPr lang="en-US" sz="1200" b="1" dirty="0" smtClean="0">
                <a:solidFill>
                  <a:schemeClr val="tx2">
                    <a:lumMod val="75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br>
            <a:r>
              <a:rPr lang="en-US" sz="1200" b="1" dirty="0" smtClean="0">
                <a:solidFill>
                  <a:schemeClr val="tx2">
                    <a:lumMod val="75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1 - Voltage coil - many turns of fine wire encased in plastic, connected in parallel with load.</a:t>
            </a:r>
          </a:p>
          <a:p>
            <a:r>
              <a:rPr lang="en-US" sz="1200" b="1" dirty="0" smtClean="0">
                <a:solidFill>
                  <a:schemeClr val="tx2">
                    <a:lumMod val="75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
            </a:r>
            <a:br>
              <a:rPr lang="en-US" sz="1200" b="1" dirty="0" smtClean="0">
                <a:solidFill>
                  <a:schemeClr val="tx2">
                    <a:lumMod val="75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br>
            <a:r>
              <a:rPr lang="en-US" sz="1200" b="1" dirty="0" smtClean="0">
                <a:solidFill>
                  <a:schemeClr val="tx2">
                    <a:lumMod val="75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2 - Current coil - three turns of thick wire, connected in series with load.</a:t>
            </a:r>
          </a:p>
          <a:p>
            <a:r>
              <a:rPr lang="en-US" sz="1200" b="1" dirty="0" smtClean="0">
                <a:solidFill>
                  <a:schemeClr val="tx2">
                    <a:lumMod val="75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
            </a:r>
            <a:br>
              <a:rPr lang="en-US" sz="1200" b="1" dirty="0" smtClean="0">
                <a:solidFill>
                  <a:schemeClr val="tx2">
                    <a:lumMod val="75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br>
            <a:r>
              <a:rPr lang="en-US" sz="1200" b="1" dirty="0" smtClean="0">
                <a:solidFill>
                  <a:schemeClr val="tx2">
                    <a:lumMod val="75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3 - Stator - concentrates and confines magnetic field.</a:t>
            </a:r>
          </a:p>
          <a:p>
            <a:r>
              <a:rPr lang="en-US" sz="1200" b="1" dirty="0" smtClean="0">
                <a:solidFill>
                  <a:schemeClr val="tx2">
                    <a:lumMod val="75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
            </a:r>
            <a:br>
              <a:rPr lang="en-US" sz="1200" b="1" dirty="0" smtClean="0">
                <a:solidFill>
                  <a:schemeClr val="tx2">
                    <a:lumMod val="75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br>
            <a:r>
              <a:rPr lang="en-US" sz="1200" b="1" dirty="0" smtClean="0">
                <a:solidFill>
                  <a:schemeClr val="tx2">
                    <a:lumMod val="75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4 - Aluminum rotor disc.</a:t>
            </a:r>
          </a:p>
          <a:p>
            <a:r>
              <a:rPr lang="en-US" sz="1200" b="1" dirty="0" smtClean="0">
                <a:solidFill>
                  <a:schemeClr val="tx2">
                    <a:lumMod val="75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
            </a:r>
            <a:br>
              <a:rPr lang="en-US" sz="1200" b="1" dirty="0" smtClean="0">
                <a:solidFill>
                  <a:schemeClr val="tx2">
                    <a:lumMod val="75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br>
            <a:r>
              <a:rPr lang="en-US" sz="1200" b="1" dirty="0" smtClean="0">
                <a:solidFill>
                  <a:schemeClr val="tx2">
                    <a:lumMod val="75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5 -rotor brake magnets.</a:t>
            </a:r>
          </a:p>
          <a:p>
            <a:r>
              <a:rPr lang="en-US" sz="1200" b="1" dirty="0" smtClean="0">
                <a:solidFill>
                  <a:schemeClr val="tx2">
                    <a:lumMod val="75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
            </a:r>
            <a:br>
              <a:rPr lang="en-US" sz="1200" b="1" dirty="0" smtClean="0">
                <a:solidFill>
                  <a:schemeClr val="tx2">
                    <a:lumMod val="75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br>
            <a:r>
              <a:rPr lang="en-US" sz="1200" b="1" dirty="0" smtClean="0">
                <a:solidFill>
                  <a:schemeClr val="tx2">
                    <a:lumMod val="75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6 - spindle with worm gear.</a:t>
            </a:r>
          </a:p>
          <a:p>
            <a:r>
              <a:rPr lang="en-US" sz="1200" b="1" dirty="0" smtClean="0">
                <a:solidFill>
                  <a:schemeClr val="tx2">
                    <a:lumMod val="75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
            </a:r>
            <a:br>
              <a:rPr lang="en-US" sz="1200" b="1" dirty="0" smtClean="0">
                <a:solidFill>
                  <a:schemeClr val="tx2">
                    <a:lumMod val="75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br>
            <a:r>
              <a:rPr lang="en-US" sz="1200" b="1" dirty="0" smtClean="0">
                <a:solidFill>
                  <a:schemeClr val="tx2">
                    <a:lumMod val="75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7 - display dials - note that the 1/10, 10 and 1000 dials rotate clockwise while the 1, 100 and 10000 dials rotate counter-clockw</a:t>
            </a:r>
            <a:r>
              <a:rPr lang="en-US" sz="1200" b="1" dirty="0" smtClean="0">
                <a:solidFill>
                  <a:schemeClr val="tx2">
                    <a:lumMod val="50000"/>
                  </a:schemeClr>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ise</a:t>
            </a:r>
            <a:endParaRPr lang="en-US" b="1" dirty="0">
              <a:solidFill>
                <a:schemeClr val="tx2">
                  <a:lumMod val="50000"/>
                </a:schemeClr>
              </a:solidFill>
              <a:effectLst>
                <a:outerShdw blurRad="38100" dist="38100" dir="2700000" algn="tl">
                  <a:srgbClr val="000000">
                    <a:alpha val="43137"/>
                  </a:srgbClr>
                </a:outerShdw>
              </a:effectLst>
            </a:endParaRPr>
          </a:p>
        </p:txBody>
      </p:sp>
    </p:spTree>
  </p:cSld>
  <p:clrMapOvr>
    <a:masterClrMapping/>
  </p:clrMapOvr>
  <p:transition spd="slow">
    <p:pull dir="u"/>
    <p:sndAc>
      <p:stSnd>
        <p:snd r:embed="rId2" name="click.wav" builtIn="1"/>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537</TotalTime>
  <Words>930</Words>
  <Application>Microsoft Office PowerPoint</Application>
  <PresentationFormat>On-screen Show (4:3)</PresentationFormat>
  <Paragraphs>141</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Electricity meter </vt:lpstr>
      <vt:lpstr>Electricity meters</vt:lpstr>
      <vt:lpstr>Direct current (DC) </vt:lpstr>
      <vt:lpstr>Alternating current (AC) </vt:lpstr>
      <vt:lpstr>Block diagram of an electronic energy meter</vt:lpstr>
      <vt:lpstr>Types of meters </vt:lpstr>
      <vt:lpstr>Electromechanical meters </vt:lpstr>
      <vt:lpstr>Electromechanical meter</vt:lpstr>
      <vt:lpstr>Electromechanical meter</vt:lpstr>
      <vt:lpstr>Solid-state design meters</vt:lpstr>
      <vt:lpstr>Assembly of meter</vt:lpstr>
      <vt:lpstr>Types of meter</vt:lpstr>
      <vt:lpstr>Types of meter</vt:lpstr>
      <vt:lpstr>Types of meter</vt:lpstr>
      <vt:lpstr>Types of meter</vt:lpstr>
      <vt:lpstr>Accuracy adjustment of meters</vt:lpstr>
      <vt:lpstr>Phantom machine</vt:lpstr>
      <vt:lpstr>Phantom machine</vt:lpstr>
      <vt:lpstr>Testing of meters</vt:lpstr>
      <vt:lpstr>Testing of meters</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Electricity meter</dc:title>
  <dc:creator>my pc</dc:creator>
  <cp:lastModifiedBy>me</cp:lastModifiedBy>
  <cp:revision>56</cp:revision>
  <dcterms:created xsi:type="dcterms:W3CDTF">2012-10-28T11:35:51Z</dcterms:created>
  <dcterms:modified xsi:type="dcterms:W3CDTF">2012-11-07T14:48:25Z</dcterms:modified>
</cp:coreProperties>
</file>